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4" r:id="rId5"/>
  </p:sldMasterIdLst>
  <p:notesMasterIdLst>
    <p:notesMasterId r:id="rId51"/>
  </p:notesMasterIdLst>
  <p:handoutMasterIdLst>
    <p:handoutMasterId r:id="rId52"/>
  </p:handoutMasterIdLst>
  <p:sldIdLst>
    <p:sldId id="1638" r:id="rId6"/>
    <p:sldId id="1084" r:id="rId7"/>
    <p:sldId id="1242" r:id="rId8"/>
    <p:sldId id="1167" r:id="rId9"/>
    <p:sldId id="2100" r:id="rId10"/>
    <p:sldId id="1150" r:id="rId11"/>
    <p:sldId id="1188" r:id="rId12"/>
    <p:sldId id="1635" r:id="rId13"/>
    <p:sldId id="1248" r:id="rId14"/>
    <p:sldId id="2115" r:id="rId15"/>
    <p:sldId id="1239" r:id="rId16"/>
    <p:sldId id="1232" r:id="rId17"/>
    <p:sldId id="2116" r:id="rId18"/>
    <p:sldId id="2129" r:id="rId19"/>
    <p:sldId id="2126" r:id="rId20"/>
    <p:sldId id="1226" r:id="rId21"/>
    <p:sldId id="1243" r:id="rId22"/>
    <p:sldId id="2120" r:id="rId23"/>
    <p:sldId id="1171" r:id="rId24"/>
    <p:sldId id="2119" r:id="rId25"/>
    <p:sldId id="2091" r:id="rId26"/>
    <p:sldId id="2092" r:id="rId27"/>
    <p:sldId id="2121" r:id="rId28"/>
    <p:sldId id="2122" r:id="rId29"/>
    <p:sldId id="1031" r:id="rId30"/>
    <p:sldId id="539" r:id="rId31"/>
    <p:sldId id="397" r:id="rId32"/>
    <p:sldId id="2123" r:id="rId33"/>
    <p:sldId id="1212" r:id="rId34"/>
    <p:sldId id="2124" r:id="rId35"/>
    <p:sldId id="1237" r:id="rId36"/>
    <p:sldId id="1116" r:id="rId37"/>
    <p:sldId id="2125" r:id="rId38"/>
    <p:sldId id="2117" r:id="rId39"/>
    <p:sldId id="1061" r:id="rId40"/>
    <p:sldId id="1249" r:id="rId41"/>
    <p:sldId id="1250" r:id="rId42"/>
    <p:sldId id="1251" r:id="rId43"/>
    <p:sldId id="1252" r:id="rId44"/>
    <p:sldId id="2111" r:id="rId45"/>
    <p:sldId id="2106" r:id="rId46"/>
    <p:sldId id="2107" r:id="rId47"/>
    <p:sldId id="2127" r:id="rId48"/>
    <p:sldId id="2128" r:id="rId49"/>
    <p:sldId id="2093" r:id="rId50"/>
  </p:sldIdLst>
  <p:sldSz cx="9144000" cy="6858000" type="screen4x3"/>
  <p:notesSz cx="7023100" cy="9309100"/>
  <p:defaultTex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669900"/>
    <a:srgbClr val="FFFF00"/>
    <a:srgbClr val="FFFF66"/>
    <a:srgbClr val="9966FF"/>
    <a:srgbClr val="CC99FF"/>
    <a:srgbClr val="9933FF"/>
    <a:srgbClr val="FF7C80"/>
    <a:srgbClr val="FF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6" autoAdjust="0"/>
    <p:restoredTop sz="94892" autoAdjust="0"/>
  </p:normalViewPr>
  <p:slideViewPr>
    <p:cSldViewPr snapToGrid="0">
      <p:cViewPr varScale="1">
        <p:scale>
          <a:sx n="95" d="100"/>
          <a:sy n="95" d="100"/>
        </p:scale>
        <p:origin x="1644" y="66"/>
      </p:cViewPr>
      <p:guideLst>
        <p:guide orient="horz" pos="2160"/>
        <p:guide pos="2880"/>
      </p:guideLst>
    </p:cSldViewPr>
  </p:slideViewPr>
  <p:outlineViewPr>
    <p:cViewPr>
      <p:scale>
        <a:sx n="66" d="100"/>
        <a:sy n="66" d="100"/>
      </p:scale>
      <p:origin x="0" y="0"/>
    </p:cViewPr>
  </p:outlineViewPr>
  <p:notesTextViewPr>
    <p:cViewPr>
      <p:scale>
        <a:sx n="50" d="100"/>
        <a:sy n="50" d="100"/>
      </p:scale>
      <p:origin x="0" y="0"/>
    </p:cViewPr>
  </p:notesTextViewPr>
  <p:sorterViewPr>
    <p:cViewPr varScale="1">
      <p:scale>
        <a:sx n="1" d="1"/>
        <a:sy n="1" d="1"/>
      </p:scale>
      <p:origin x="0" y="-1396"/>
    </p:cViewPr>
  </p:sorterViewPr>
  <p:notesViewPr>
    <p:cSldViewPr snapToGrid="0">
      <p:cViewPr>
        <p:scale>
          <a:sx n="100" d="100"/>
          <a:sy n="100" d="100"/>
        </p:scale>
        <p:origin x="2784" y="-43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1"/>
            <a:ext cx="3044615"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8915" name="Rectangle 3"/>
          <p:cNvSpPr>
            <a:spLocks noGrp="1" noChangeArrowheads="1"/>
          </p:cNvSpPr>
          <p:nvPr>
            <p:ph type="dt" sz="quarter" idx="1"/>
          </p:nvPr>
        </p:nvSpPr>
        <p:spPr bwMode="auto">
          <a:xfrm>
            <a:off x="3978487" y="1"/>
            <a:ext cx="3044614"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8916" name="Rectangle 4"/>
          <p:cNvSpPr>
            <a:spLocks noGrp="1" noChangeArrowheads="1"/>
          </p:cNvSpPr>
          <p:nvPr>
            <p:ph type="ftr" sz="quarter" idx="2"/>
          </p:nvPr>
        </p:nvSpPr>
        <p:spPr bwMode="auto">
          <a:xfrm>
            <a:off x="1" y="8842218"/>
            <a:ext cx="3044615"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8917" name="Rectangle 5"/>
          <p:cNvSpPr>
            <a:spLocks noGrp="1" noChangeArrowheads="1"/>
          </p:cNvSpPr>
          <p:nvPr>
            <p:ph type="sldNum" sz="quarter" idx="3"/>
          </p:nvPr>
        </p:nvSpPr>
        <p:spPr bwMode="auto">
          <a:xfrm>
            <a:off x="3978487" y="8842218"/>
            <a:ext cx="3044614"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DFE0DF93-C91E-419B-9A44-4C93580CB60B}" type="slidenum">
              <a:rPr lang="en-US"/>
              <a:pPr/>
              <a:t>‹#›</a:t>
            </a:fld>
            <a:endParaRPr lang="en-US"/>
          </a:p>
        </p:txBody>
      </p:sp>
    </p:spTree>
    <p:extLst>
      <p:ext uri="{BB962C8B-B14F-4D97-AF65-F5344CB8AC3E}">
        <p14:creationId xmlns:p14="http://schemas.microsoft.com/office/powerpoint/2010/main" val="10131178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1"/>
            <a:ext cx="3044615"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9939" name="Rectangle 3"/>
          <p:cNvSpPr>
            <a:spLocks noGrp="1" noChangeArrowheads="1"/>
          </p:cNvSpPr>
          <p:nvPr>
            <p:ph type="dt" idx="1"/>
          </p:nvPr>
        </p:nvSpPr>
        <p:spPr bwMode="auto">
          <a:xfrm>
            <a:off x="3978487" y="1"/>
            <a:ext cx="3044614"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9940" name="Rectangle 4"/>
          <p:cNvSpPr>
            <a:spLocks noGrp="1" noRot="1" noChangeAspect="1" noChangeArrowheads="1" noTextEdit="1"/>
          </p:cNvSpPr>
          <p:nvPr>
            <p:ph type="sldImg" idx="2"/>
          </p:nvPr>
        </p:nvSpPr>
        <p:spPr bwMode="auto">
          <a:xfrm>
            <a:off x="1157288" y="690563"/>
            <a:ext cx="4711700" cy="3533775"/>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937050" y="4454460"/>
            <a:ext cx="5149003" cy="4149552"/>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2" name="Rectangle 6"/>
          <p:cNvSpPr>
            <a:spLocks noGrp="1" noChangeArrowheads="1"/>
          </p:cNvSpPr>
          <p:nvPr>
            <p:ph type="ftr" sz="quarter" idx="4"/>
          </p:nvPr>
        </p:nvSpPr>
        <p:spPr bwMode="auto">
          <a:xfrm>
            <a:off x="1" y="8831102"/>
            <a:ext cx="3044615"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9943" name="Rectangle 7"/>
          <p:cNvSpPr>
            <a:spLocks noGrp="1" noChangeArrowheads="1"/>
          </p:cNvSpPr>
          <p:nvPr>
            <p:ph type="sldNum" sz="quarter" idx="5"/>
          </p:nvPr>
        </p:nvSpPr>
        <p:spPr bwMode="auto">
          <a:xfrm>
            <a:off x="3978487" y="8831102"/>
            <a:ext cx="3044614"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11C4AF65-3DF6-4B6A-837A-98194FEB5BC1}" type="slidenum">
              <a:rPr lang="en-US"/>
              <a:pPr/>
              <a:t>‹#›</a:t>
            </a:fld>
            <a:endParaRPr lang="en-US"/>
          </a:p>
        </p:txBody>
      </p:sp>
    </p:spTree>
    <p:extLst>
      <p:ext uri="{BB962C8B-B14F-4D97-AF65-F5344CB8AC3E}">
        <p14:creationId xmlns:p14="http://schemas.microsoft.com/office/powerpoint/2010/main" val="148569770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30EC-2799-4976-BC0F-3D966FC0B36F}" type="slidenum">
              <a:rPr lang="en-US"/>
              <a:pPr/>
              <a:t>1</a:t>
            </a:fld>
            <a:endParaRPr lang="en-US"/>
          </a:p>
        </p:txBody>
      </p:sp>
      <p:sp>
        <p:nvSpPr>
          <p:cNvPr id="1247234" name="Rectangle 2"/>
          <p:cNvSpPr>
            <a:spLocks noGrp="1" noRot="1" noChangeAspect="1" noChangeArrowheads="1" noTextEdit="1"/>
          </p:cNvSpPr>
          <p:nvPr>
            <p:ph type="sldImg"/>
          </p:nvPr>
        </p:nvSpPr>
        <p:spPr>
          <a:xfrm>
            <a:off x="1157288" y="690563"/>
            <a:ext cx="4706937" cy="3532187"/>
          </a:xfrm>
          <a:ln/>
        </p:spPr>
      </p:sp>
      <p:sp>
        <p:nvSpPr>
          <p:cNvPr id="1247235" name="Rectangle 3"/>
          <p:cNvSpPr>
            <a:spLocks noGrp="1" noChangeArrowheads="1"/>
          </p:cNvSpPr>
          <p:nvPr>
            <p:ph type="body" idx="1"/>
          </p:nvPr>
        </p:nvSpPr>
        <p:spPr>
          <a:xfrm>
            <a:off x="1630365" y="4462464"/>
            <a:ext cx="3921125" cy="4146550"/>
          </a:xfrm>
        </p:spPr>
        <p:txBody>
          <a:bodyPr/>
          <a:lstStyle/>
          <a:p>
            <a:endParaRPr lang="en-US" sz="80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1454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11</a:t>
            </a:fld>
            <a:endParaRPr lang="en-US"/>
          </a:p>
        </p:txBody>
      </p:sp>
    </p:spTree>
    <p:extLst>
      <p:ext uri="{BB962C8B-B14F-4D97-AF65-F5344CB8AC3E}">
        <p14:creationId xmlns:p14="http://schemas.microsoft.com/office/powerpoint/2010/main" val="2322560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BCA94E-0F76-4E3C-AB2D-4B74EC97D9D8}" type="slidenum">
              <a:rPr lang="en-US"/>
              <a:pPr/>
              <a:t>12</a:t>
            </a:fld>
            <a:endParaRPr lang="en-US"/>
          </a:p>
        </p:txBody>
      </p:sp>
      <p:sp>
        <p:nvSpPr>
          <p:cNvPr id="1249282" name="Rectangle 7"/>
          <p:cNvSpPr txBox="1">
            <a:spLocks noGrp="1" noChangeArrowheads="1"/>
          </p:cNvSpPr>
          <p:nvPr/>
        </p:nvSpPr>
        <p:spPr bwMode="auto">
          <a:xfrm>
            <a:off x="3980076" y="8843808"/>
            <a:ext cx="3043026" cy="465296"/>
          </a:xfrm>
          <a:prstGeom prst="rect">
            <a:avLst/>
          </a:prstGeom>
          <a:noFill/>
          <a:ln w="9525">
            <a:noFill/>
            <a:miter lim="800000"/>
            <a:headEnd/>
            <a:tailEnd/>
          </a:ln>
        </p:spPr>
        <p:txBody>
          <a:bodyPr lIns="92415" tIns="46209" rIns="92415" bIns="46209" anchor="b"/>
          <a:lstStyle/>
          <a:p>
            <a:pPr algn="r" defTabSz="924001" eaLnBrk="1" hangingPunct="1"/>
            <a:fld id="{E4A9F7AE-B3F0-45C6-91E0-07E0DA276BEF}" type="slidenum">
              <a:rPr lang="en-US" sz="1200">
                <a:latin typeface="Times New Roman" pitchFamily="18" charset="0"/>
                <a:ea typeface="MS PGothic" pitchFamily="34" charset="-128"/>
              </a:rPr>
              <a:pPr algn="r" defTabSz="924001" eaLnBrk="1" hangingPunct="1"/>
              <a:t>12</a:t>
            </a:fld>
            <a:endParaRPr lang="en-US" sz="1200" dirty="0">
              <a:latin typeface="Times New Roman" pitchFamily="18" charset="0"/>
              <a:ea typeface="MS PGothic" pitchFamily="34" charset="-128"/>
            </a:endParaRPr>
          </a:p>
        </p:txBody>
      </p:sp>
      <p:sp>
        <p:nvSpPr>
          <p:cNvPr id="1249283" name="Rectangle 2"/>
          <p:cNvSpPr>
            <a:spLocks noGrp="1" noChangeArrowheads="1"/>
          </p:cNvSpPr>
          <p:nvPr>
            <p:ph type="body" idx="1"/>
          </p:nvPr>
        </p:nvSpPr>
        <p:spPr>
          <a:xfrm>
            <a:off x="937050" y="4421110"/>
            <a:ext cx="5147415" cy="4190842"/>
          </a:xfrm>
        </p:spPr>
        <p:txBody>
          <a:bodyPr lIns="93725" tIns="47657" rIns="93725" bIns="47657"/>
          <a:lstStyle/>
          <a:p>
            <a:pPr eaLnBrk="1" hangingPunct="1"/>
            <a:endParaRPr lang="en-US"/>
          </a:p>
        </p:txBody>
      </p:sp>
      <p:sp>
        <p:nvSpPr>
          <p:cNvPr id="1249284" name="Rectangle 3"/>
          <p:cNvSpPr>
            <a:spLocks noGrp="1" noRot="1" noChangeAspect="1" noChangeArrowheads="1" noTextEdit="1"/>
          </p:cNvSpPr>
          <p:nvPr>
            <p:ph type="sldImg"/>
          </p:nvPr>
        </p:nvSpPr>
        <p:spPr>
          <a:xfrm>
            <a:off x="1030288" y="584200"/>
            <a:ext cx="4959350" cy="3719513"/>
          </a:xfrm>
          <a:ln w="12700" cap="flat">
            <a:solidFill>
              <a:schemeClr val="tx1"/>
            </a:solidFill>
          </a:ln>
        </p:spPr>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5786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13</a:t>
            </a:fld>
            <a:endParaRPr lang="en-US" altLang="en-US">
              <a:solidFill>
                <a:prstClr val="black"/>
              </a:solidFill>
            </a:endParaRPr>
          </a:p>
        </p:txBody>
      </p:sp>
    </p:spTree>
    <p:extLst>
      <p:ext uri="{BB962C8B-B14F-4D97-AF65-F5344CB8AC3E}">
        <p14:creationId xmlns:p14="http://schemas.microsoft.com/office/powerpoint/2010/main" val="316313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4AD9D-FE62-F69E-D2EF-01B3CA09A54E}"/>
            </a:ext>
          </a:extLst>
        </p:cNvPr>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4C8ACFD-C8C0-C8B3-5A9B-B947EF926F0E}"/>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25211073-C1D4-C847-84B0-F2E70AF18D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a:extLst>
              <a:ext uri="{FF2B5EF4-FFF2-40B4-BE49-F238E27FC236}">
                <a16:creationId xmlns:a16="http://schemas.microsoft.com/office/drawing/2014/main" id="{3CDD26EA-5AB4-B908-FFBD-8EEC18F5456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a:extLst>
              <a:ext uri="{FF2B5EF4-FFF2-40B4-BE49-F238E27FC236}">
                <a16:creationId xmlns:a16="http://schemas.microsoft.com/office/drawing/2014/main" id="{FEB55600-205A-8C24-2C00-54C10DDCC0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14</a:t>
            </a:fld>
            <a:endParaRPr lang="en-US" altLang="en-US">
              <a:solidFill>
                <a:prstClr val="black"/>
              </a:solidFill>
            </a:endParaRPr>
          </a:p>
        </p:txBody>
      </p:sp>
    </p:spTree>
    <p:extLst>
      <p:ext uri="{BB962C8B-B14F-4D97-AF65-F5344CB8AC3E}">
        <p14:creationId xmlns:p14="http://schemas.microsoft.com/office/powerpoint/2010/main" val="218561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7721202-A08E-45AC-A577-98A16C065051}" type="slidenum">
              <a:rPr lang="en-US" altLang="en-US">
                <a:solidFill>
                  <a:prstClr val="black"/>
                </a:solidFill>
              </a:rPr>
              <a:pPr eaLnBrk="1" hangingPunct="1">
                <a:spcBef>
                  <a:spcPct val="0"/>
                </a:spcBef>
              </a:pPr>
              <a:t>17</a:t>
            </a:fld>
            <a:endParaRPr lang="en-US" altLang="en-US" dirty="0">
              <a:solidFill>
                <a:prstClr val="black"/>
              </a:solidFill>
            </a:endParaRPr>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266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730D2-7A6B-4E4D-9306-1156AB742F23}" type="slidenum">
              <a:rPr lang="en-US"/>
              <a:pPr/>
              <a:t>19</a:t>
            </a:fld>
            <a:endParaRPr lang="en-US"/>
          </a:p>
        </p:txBody>
      </p:sp>
      <p:sp>
        <p:nvSpPr>
          <p:cNvPr id="1335298" name="Rectangle 2"/>
          <p:cNvSpPr>
            <a:spLocks noGrp="1" noRot="1" noChangeAspect="1" noChangeArrowheads="1" noTextEdit="1"/>
          </p:cNvSpPr>
          <p:nvPr>
            <p:ph type="sldImg"/>
          </p:nvPr>
        </p:nvSpPr>
        <p:spPr>
          <a:xfrm>
            <a:off x="1354138" y="784225"/>
            <a:ext cx="4319587" cy="3240088"/>
          </a:xfrm>
          <a:ln w="12700" cap="flat">
            <a:solidFill>
              <a:schemeClr val="tx1"/>
            </a:solidFill>
          </a:ln>
        </p:spPr>
      </p:sp>
      <p:sp>
        <p:nvSpPr>
          <p:cNvPr id="1335299" name="Rectangle 3"/>
          <p:cNvSpPr>
            <a:spLocks noGrp="1" noChangeArrowheads="1"/>
          </p:cNvSpPr>
          <p:nvPr>
            <p:ph type="body" idx="1"/>
          </p:nvPr>
        </p:nvSpPr>
        <p:spPr>
          <a:xfrm>
            <a:off x="935462" y="4422697"/>
            <a:ext cx="5152179" cy="4186078"/>
          </a:xfrm>
          <a:ln/>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741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15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04" lvl="1" indent="-298419" eaLnBrk="1" hangingPunct="1">
              <a:spcBef>
                <a:spcPct val="0"/>
              </a:spcBef>
            </a:pPr>
            <a:r>
              <a:rPr lang="en-US" sz="2000" b="1" dirty="0"/>
              <a:t>Measure the training required to produce the required task outputs under the selected task conditions</a:t>
            </a:r>
          </a:p>
          <a:p>
            <a:pPr marL="576204" lvl="1" indent="-298419" eaLnBrk="1" hangingPunct="1">
              <a:spcBef>
                <a:spcPct val="0"/>
              </a:spcBef>
            </a:pPr>
            <a:r>
              <a:rPr lang="en-US" sz="2000" b="1" dirty="0"/>
              <a:t>Link E-coded training events to METs</a:t>
            </a:r>
          </a:p>
          <a:p>
            <a:pPr marL="576204" lvl="1" indent="-298419" eaLnBrk="1" hangingPunct="1">
              <a:spcBef>
                <a:spcPct val="0"/>
              </a:spcBef>
            </a:pPr>
            <a:r>
              <a:rPr lang="en-US" sz="2000" b="1" dirty="0"/>
              <a:t>Use current T&amp;R as the starting point (May identify new requirements for the next T&amp;R cycle)</a:t>
            </a:r>
          </a:p>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14720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28</a:t>
            </a:fld>
            <a:endParaRPr lang="en-US"/>
          </a:p>
        </p:txBody>
      </p:sp>
    </p:spTree>
    <p:extLst>
      <p:ext uri="{BB962C8B-B14F-4D97-AF65-F5344CB8AC3E}">
        <p14:creationId xmlns:p14="http://schemas.microsoft.com/office/powerpoint/2010/main" val="4257560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FDF75B-FDE0-4426-B546-982E9533CCFF}" type="slidenum">
              <a:rPr lang="en-US">
                <a:solidFill>
                  <a:srgbClr val="000000"/>
                </a:solidFill>
              </a:rPr>
              <a:pPr>
                <a:defRPr/>
              </a:pPr>
              <a:t>29</a:t>
            </a:fld>
            <a:endParaRPr lang="en-US">
              <a:solidFill>
                <a:srgbClr val="000000"/>
              </a:solidFill>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65" tIns="46632" rIns="93265" bIns="46632" numCol="1" anchor="t" anchorCtr="0" compatLnSpc="1">
            <a:prstTxWarp prst="textNoShape">
              <a:avLst/>
            </a:prstTxWarp>
          </a:bodyPr>
          <a:lstStyle/>
          <a:p>
            <a:pPr eaLnBrk="1" hangingPunct="1">
              <a:lnSpc>
                <a:spcPct val="80000"/>
              </a:lnSpc>
              <a:spcBef>
                <a:spcPct val="0"/>
              </a:spcBef>
            </a:pPr>
            <a:r>
              <a:rPr lang="en-US" sz="800" b="1" dirty="0"/>
              <a:t>  </a:t>
            </a:r>
            <a:endParaRPr lang="en-US" sz="800" dirty="0"/>
          </a:p>
          <a:p>
            <a:pPr eaLnBrk="1" hangingPunct="1">
              <a:lnSpc>
                <a:spcPct val="80000"/>
              </a:lnSpc>
              <a:spcBef>
                <a:spcPct val="0"/>
              </a:spcBef>
            </a:pPr>
            <a:endParaRPr lang="en-US" sz="800" dirty="0"/>
          </a:p>
          <a:p>
            <a:pPr eaLnBrk="1" hangingPunct="1">
              <a:lnSpc>
                <a:spcPct val="80000"/>
              </a:lnSpc>
              <a:spcBef>
                <a:spcPct val="0"/>
              </a:spcBef>
            </a:pPr>
            <a:endParaRPr lang="en-US" sz="800" b="1" dirty="0"/>
          </a:p>
          <a:p>
            <a:pPr eaLnBrk="1" hangingPunct="1">
              <a:lnSpc>
                <a:spcPct val="80000"/>
              </a:lnSpc>
              <a:spcBef>
                <a:spcPct val="0"/>
              </a:spcBef>
            </a:pPr>
            <a:endParaRPr lang="en-US" sz="800" dirty="0"/>
          </a:p>
        </p:txBody>
      </p:sp>
      <p:sp>
        <p:nvSpPr>
          <p:cNvPr id="39941" name="Slide Number Placeholder 3"/>
          <p:cNvSpPr txBox="1">
            <a:spLocks noGrp="1"/>
          </p:cNvSpPr>
          <p:nvPr/>
        </p:nvSpPr>
        <p:spPr bwMode="auto">
          <a:xfrm>
            <a:off x="3978135" y="8842033"/>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5" tIns="46632" rIns="93265" bIns="46632" anchor="b"/>
          <a:lstStyle>
            <a:lvl1pPr defTabSz="896938" eaLnBrk="0" hangingPunct="0">
              <a:defRPr>
                <a:solidFill>
                  <a:schemeClr val="tx1"/>
                </a:solidFill>
                <a:latin typeface="Arial" charset="0"/>
              </a:defRPr>
            </a:lvl1pPr>
            <a:lvl2pPr marL="742950" indent="-285750" defTabSz="896938" eaLnBrk="0" hangingPunct="0">
              <a:defRPr>
                <a:solidFill>
                  <a:schemeClr val="tx1"/>
                </a:solidFill>
                <a:latin typeface="Arial" charset="0"/>
              </a:defRPr>
            </a:lvl2pPr>
            <a:lvl3pPr marL="1143000" indent="-228600" defTabSz="896938" eaLnBrk="0" hangingPunct="0">
              <a:defRPr>
                <a:solidFill>
                  <a:schemeClr val="tx1"/>
                </a:solidFill>
                <a:latin typeface="Arial" charset="0"/>
              </a:defRPr>
            </a:lvl3pPr>
            <a:lvl4pPr marL="1600200" indent="-228600" defTabSz="896938" eaLnBrk="0" hangingPunct="0">
              <a:defRPr>
                <a:solidFill>
                  <a:schemeClr val="tx1"/>
                </a:solidFill>
                <a:latin typeface="Arial" charset="0"/>
              </a:defRPr>
            </a:lvl4pPr>
            <a:lvl5pPr marL="2057400" indent="-228600" defTabSz="896938" eaLnBrk="0" hangingPunct="0">
              <a:defRPr>
                <a:solidFill>
                  <a:schemeClr val="tx1"/>
                </a:solidFill>
                <a:latin typeface="Arial" charset="0"/>
              </a:defRPr>
            </a:lvl5pPr>
            <a:lvl6pPr marL="2514600" indent="-228600" defTabSz="896938" eaLnBrk="0" fontAlgn="base" hangingPunct="0">
              <a:spcBef>
                <a:spcPct val="0"/>
              </a:spcBef>
              <a:spcAft>
                <a:spcPct val="0"/>
              </a:spcAft>
              <a:defRPr>
                <a:solidFill>
                  <a:schemeClr val="tx1"/>
                </a:solidFill>
                <a:latin typeface="Arial" charset="0"/>
              </a:defRPr>
            </a:lvl6pPr>
            <a:lvl7pPr marL="2971800" indent="-228600" defTabSz="896938" eaLnBrk="0" fontAlgn="base" hangingPunct="0">
              <a:spcBef>
                <a:spcPct val="0"/>
              </a:spcBef>
              <a:spcAft>
                <a:spcPct val="0"/>
              </a:spcAft>
              <a:defRPr>
                <a:solidFill>
                  <a:schemeClr val="tx1"/>
                </a:solidFill>
                <a:latin typeface="Arial" charset="0"/>
              </a:defRPr>
            </a:lvl7pPr>
            <a:lvl8pPr marL="3429000" indent="-228600" defTabSz="896938" eaLnBrk="0" fontAlgn="base" hangingPunct="0">
              <a:spcBef>
                <a:spcPct val="0"/>
              </a:spcBef>
              <a:spcAft>
                <a:spcPct val="0"/>
              </a:spcAft>
              <a:defRPr>
                <a:solidFill>
                  <a:schemeClr val="tx1"/>
                </a:solidFill>
                <a:latin typeface="Arial" charset="0"/>
              </a:defRPr>
            </a:lvl8pPr>
            <a:lvl9pPr marL="3886200" indent="-228600" defTabSz="896938" eaLnBrk="0" fontAlgn="base" hangingPunct="0">
              <a:spcBef>
                <a:spcPct val="0"/>
              </a:spcBef>
              <a:spcAft>
                <a:spcPct val="0"/>
              </a:spcAft>
              <a:defRPr>
                <a:solidFill>
                  <a:schemeClr val="tx1"/>
                </a:solidFill>
                <a:latin typeface="Arial" charset="0"/>
              </a:defRPr>
            </a:lvl9pPr>
          </a:lstStyle>
          <a:p>
            <a:pPr algn="r" eaLnBrk="1" hangingPunct="1"/>
            <a:fld id="{3E7E8D3C-89FF-4DFB-8A8D-7B190F49463C}" type="slidenum">
              <a:rPr lang="en-US" sz="1200">
                <a:solidFill>
                  <a:srgbClr val="000000"/>
                </a:solidFill>
              </a:rPr>
              <a:pPr algn="r" eaLnBrk="1" hangingPunct="1"/>
              <a:t>29</a:t>
            </a:fld>
            <a:endParaRPr lang="en-US" sz="1200" dirty="0">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8814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2</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786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4AF65-3DF6-4B6A-837A-98194FEB5BC1}" type="slidenum">
              <a:rPr lang="en-US" smtClean="0"/>
              <a:pPr/>
              <a:t>31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909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281" rtl="0" eaLnBrk="0" fontAlgn="base" latinLnBrk="0" hangingPunct="0">
              <a:lnSpc>
                <a:spcPct val="100000"/>
              </a:lnSpc>
              <a:spcBef>
                <a:spcPct val="0"/>
              </a:spcBef>
              <a:spcAft>
                <a:spcPct val="0"/>
              </a:spcAft>
              <a:buClrTx/>
              <a:buSzTx/>
              <a:buFontTx/>
              <a:buNone/>
              <a:tabLst/>
              <a:defRPr/>
            </a:pPr>
            <a:fld id="{91B10A9C-436A-4B07-B168-4D228D861BF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7281"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85122" name="Rectangle 2"/>
          <p:cNvSpPr>
            <a:spLocks noGrp="1" noRot="1" noChangeAspect="1" noChangeArrowheads="1" noTextEdit="1"/>
          </p:cNvSpPr>
          <p:nvPr>
            <p:ph type="sldImg"/>
          </p:nvPr>
        </p:nvSpPr>
        <p:spPr>
          <a:xfrm>
            <a:off x="1155700" y="690563"/>
            <a:ext cx="4711700" cy="3533775"/>
          </a:xfrm>
          <a:ln/>
        </p:spPr>
      </p:sp>
      <p:sp>
        <p:nvSpPr>
          <p:cNvPr id="1285123" name="Rectangle 3"/>
          <p:cNvSpPr>
            <a:spLocks noGrp="1" noChangeArrowheads="1"/>
          </p:cNvSpPr>
          <p:nvPr>
            <p:ph type="body" idx="1"/>
          </p:nvPr>
        </p:nvSpPr>
        <p:spPr>
          <a:xfrm>
            <a:off x="1402397" y="4454461"/>
            <a:ext cx="4477186" cy="4149552"/>
          </a:xfrm>
        </p:spPr>
        <p:txBody>
          <a:bodyPr/>
          <a:lstStyle/>
          <a:p>
            <a:pPr eaLnBrk="1" hangingPunct="1">
              <a:spcBef>
                <a:spcPct val="50000"/>
              </a:spcBef>
              <a:buFontTx/>
              <a:buNone/>
            </a:pPr>
            <a:r>
              <a:rPr lang="en-US">
                <a:latin typeface="Arial" charset="0"/>
                <a:cs typeface="Times New Roman" pitchFamily="18" charset="0"/>
              </a:rPr>
              <a:t> </a:t>
            </a:r>
            <a:endParaRPr lang="en-US"/>
          </a:p>
        </p:txBody>
      </p:sp>
    </p:spTree>
    <p:extLst>
      <p:ext uri="{BB962C8B-B14F-4D97-AF65-F5344CB8AC3E}">
        <p14:creationId xmlns:p14="http://schemas.microsoft.com/office/powerpoint/2010/main" val="200812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E09FB-3D3A-4F3C-B0B6-89DCE1FE91B8}" type="slidenum">
              <a:rPr lang="en-US"/>
              <a:pPr/>
              <a:t>35</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97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28" eaLnBrk="0" hangingPunct="0">
              <a:defRPr sz="2400">
                <a:solidFill>
                  <a:schemeClr val="tx1"/>
                </a:solidFill>
                <a:latin typeface="Times New Roman" pitchFamily="18" charset="0"/>
                <a:cs typeface="Times New Roman" pitchFamily="18" charset="0"/>
              </a:defRPr>
            </a:lvl1pPr>
            <a:lvl2pPr marL="743171" indent="-285835" defTabSz="933728" eaLnBrk="0" hangingPunct="0">
              <a:defRPr sz="2400">
                <a:solidFill>
                  <a:schemeClr val="tx1"/>
                </a:solidFill>
                <a:latin typeface="Times New Roman" pitchFamily="18" charset="0"/>
                <a:cs typeface="Times New Roman" pitchFamily="18" charset="0"/>
              </a:defRPr>
            </a:lvl2pPr>
            <a:lvl3pPr marL="1143340" indent="-228668" defTabSz="933728" eaLnBrk="0" hangingPunct="0">
              <a:defRPr sz="2400">
                <a:solidFill>
                  <a:schemeClr val="tx1"/>
                </a:solidFill>
                <a:latin typeface="Times New Roman" pitchFamily="18" charset="0"/>
                <a:cs typeface="Times New Roman" pitchFamily="18" charset="0"/>
              </a:defRPr>
            </a:lvl3pPr>
            <a:lvl4pPr marL="1600677" indent="-228668" defTabSz="933728" eaLnBrk="0" hangingPunct="0">
              <a:defRPr sz="2400">
                <a:solidFill>
                  <a:schemeClr val="tx1"/>
                </a:solidFill>
                <a:latin typeface="Times New Roman" pitchFamily="18" charset="0"/>
                <a:cs typeface="Times New Roman" pitchFamily="18" charset="0"/>
              </a:defRPr>
            </a:lvl4pPr>
            <a:lvl5pPr marL="2058013" indent="-228668" defTabSz="933728" eaLnBrk="0" hangingPunct="0">
              <a:defRPr sz="2400">
                <a:solidFill>
                  <a:schemeClr val="tx1"/>
                </a:solidFill>
                <a:latin typeface="Times New Roman" pitchFamily="18" charset="0"/>
                <a:cs typeface="Times New Roman" pitchFamily="18" charset="0"/>
              </a:defRPr>
            </a:lvl5pPr>
            <a:lvl6pPr marL="251534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2686"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30022"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735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6437C8E-9D2F-4586-A1DD-6B0959AAD5D9}" type="slidenum">
              <a:rPr lang="en-US" altLang="en-US" sz="1200"/>
              <a:pPr eaLnBrk="1" hangingPunct="1"/>
              <a:t>3</a:t>
            </a:fld>
            <a:endParaRPr lang="en-US" altLang="en-US" sz="1200" dirty="0"/>
          </a:p>
        </p:txBody>
      </p:sp>
      <p:sp>
        <p:nvSpPr>
          <p:cNvPr id="18435" name="Rectangle 2"/>
          <p:cNvSpPr>
            <a:spLocks noGrp="1" noRot="1" noChangeAspect="1" noChangeArrowheads="1" noTextEdit="1"/>
          </p:cNvSpPr>
          <p:nvPr>
            <p:ph type="sldImg"/>
          </p:nvPr>
        </p:nvSpPr>
        <p:spPr>
          <a:xfrm>
            <a:off x="1155700" y="690563"/>
            <a:ext cx="4711700" cy="3533775"/>
          </a:xfrm>
          <a:ln/>
        </p:spPr>
      </p:sp>
      <p:sp>
        <p:nvSpPr>
          <p:cNvPr id="18436" name="Rectangle 3"/>
          <p:cNvSpPr>
            <a:spLocks noGrp="1" noChangeArrowheads="1"/>
          </p:cNvSpPr>
          <p:nvPr>
            <p:ph type="body" idx="1"/>
          </p:nvPr>
        </p:nvSpPr>
        <p:spPr>
          <a:xfrm>
            <a:off x="1402397" y="4454459"/>
            <a:ext cx="4477186" cy="41495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endParaRPr lang="en-US" altLang="en-US" dirty="0"/>
          </a:p>
        </p:txBody>
      </p:sp>
    </p:spTree>
    <p:extLst>
      <p:ext uri="{BB962C8B-B14F-4D97-AF65-F5344CB8AC3E}">
        <p14:creationId xmlns:p14="http://schemas.microsoft.com/office/powerpoint/2010/main" val="411727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246" y="4421825"/>
            <a:ext cx="5577840" cy="4189095"/>
          </a:xfrm>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a:defRPr/>
            </a:pPr>
            <a:fld id="{1A25E3BE-D56E-4FD0-BD6F-9CE3599102B0}" type="slidenum">
              <a:rPr lang="en-US" smtClean="0"/>
              <a:pPr>
                <a:defRPr/>
              </a:pPr>
              <a:t>4</a:t>
            </a:fld>
            <a:endParaRPr lang="en-US" dirty="0"/>
          </a:p>
        </p:txBody>
      </p:sp>
      <p:sp>
        <p:nvSpPr>
          <p:cNvPr id="7" name="Footer Placeholder 4"/>
          <p:cNvSpPr>
            <a:spLocks noGrp="1"/>
          </p:cNvSpPr>
          <p:nvPr>
            <p:ph type="ftr" sz="quarter" idx="4"/>
          </p:nvPr>
        </p:nvSpPr>
        <p:spPr>
          <a:xfrm>
            <a:off x="0" y="8842032"/>
            <a:ext cx="7023100" cy="465455"/>
          </a:xfrm>
        </p:spPr>
        <p:txBody>
          <a:bodyPr/>
          <a:lstStyle/>
          <a:p>
            <a:pPr algn="ctr">
              <a:defRPr/>
            </a:pPr>
            <a:r>
              <a:rPr lang="en-US" b="1" dirty="0">
                <a:solidFill>
                  <a:srgbClr val="FF0000"/>
                </a:solidFill>
              </a:rPr>
              <a:t>FOUO // SEE DISTRIBUTION STATEMENT</a:t>
            </a:r>
          </a:p>
        </p:txBody>
      </p:sp>
      <p:sp>
        <p:nvSpPr>
          <p:cNvPr id="8" name="Header Placeholder 5"/>
          <p:cNvSpPr>
            <a:spLocks noGrp="1"/>
          </p:cNvSpPr>
          <p:nvPr>
            <p:ph type="hdr" sz="quarter"/>
          </p:nvPr>
        </p:nvSpPr>
        <p:spPr>
          <a:xfrm>
            <a:off x="0" y="2"/>
            <a:ext cx="7023100" cy="465455"/>
          </a:xfrm>
        </p:spPr>
        <p:txBody>
          <a:bodyPr/>
          <a:lstStyle/>
          <a:p>
            <a:pPr algn="ctr">
              <a:defRPr/>
            </a:pPr>
            <a:r>
              <a:rPr lang="en-US" b="1" dirty="0">
                <a:solidFill>
                  <a:srgbClr val="FF0000"/>
                </a:solidFill>
              </a:rPr>
              <a:t>FOUO // SEE DISTRIBUTION STATEMENT</a:t>
            </a:r>
          </a:p>
        </p:txBody>
      </p:sp>
    </p:spTree>
    <p:extLst>
      <p:ext uri="{BB962C8B-B14F-4D97-AF65-F5344CB8AC3E}">
        <p14:creationId xmlns:p14="http://schemas.microsoft.com/office/powerpoint/2010/main" val="297760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CB8CE-996C-43E1-98CD-757A8C737307}" type="slidenum">
              <a:rPr lang="en-US">
                <a:solidFill>
                  <a:srgbClr val="000000"/>
                </a:solidFill>
              </a:rPr>
              <a:pPr/>
              <a:t>6</a:t>
            </a:fld>
            <a:endParaRPr lang="en-US">
              <a:solidFill>
                <a:srgbClr val="000000"/>
              </a:solidFill>
            </a:endParaRPr>
          </a:p>
        </p:txBody>
      </p:sp>
      <p:sp>
        <p:nvSpPr>
          <p:cNvPr id="1111042" name="Rectangle 2"/>
          <p:cNvSpPr>
            <a:spLocks noGrp="1" noRot="1" noChangeAspect="1" noChangeArrowheads="1" noTextEdit="1"/>
          </p:cNvSpPr>
          <p:nvPr>
            <p:ph type="sldImg"/>
          </p:nvPr>
        </p:nvSpPr>
        <p:spPr>
          <a:xfrm>
            <a:off x="1350963" y="784225"/>
            <a:ext cx="4319587" cy="3238500"/>
          </a:xfrm>
          <a:ln w="12700" cap="flat">
            <a:solidFill>
              <a:schemeClr val="tx1"/>
            </a:solidFill>
          </a:ln>
        </p:spPr>
      </p:sp>
      <p:sp>
        <p:nvSpPr>
          <p:cNvPr id="1111043" name="Rectangle 3"/>
          <p:cNvSpPr>
            <a:spLocks noGrp="1" noChangeArrowheads="1"/>
          </p:cNvSpPr>
          <p:nvPr>
            <p:ph type="body" idx="1"/>
          </p:nvPr>
        </p:nvSpPr>
        <p:spPr>
          <a:xfrm>
            <a:off x="935041" y="4421191"/>
            <a:ext cx="5149850" cy="4184650"/>
          </a:xfrm>
        </p:spPr>
        <p:txBody>
          <a:bodyPr lIns="92836" tIns="45602" rIns="92836" bIns="45602"/>
          <a:lstStyle/>
          <a:p>
            <a:endParaRPr lang="en-US"/>
          </a:p>
        </p:txBody>
      </p:sp>
      <p:sp>
        <p:nvSpPr>
          <p:cNvPr id="2" name="Footer Placeholder 1"/>
          <p:cNvSpPr>
            <a:spLocks noGrp="1"/>
          </p:cNvSpPr>
          <p:nvPr>
            <p:ph type="ftr" sz="quarter" idx="10"/>
          </p:nvPr>
        </p:nvSpPr>
        <p:spPr/>
        <p:txBody>
          <a:bodyPr/>
          <a:lstStyle/>
          <a:p>
            <a:endParaRPr lang="en-US">
              <a:solidFill>
                <a:srgbClr val="000000"/>
              </a:solidFill>
            </a:endParaRPr>
          </a:p>
        </p:txBody>
      </p:sp>
    </p:spTree>
    <p:extLst>
      <p:ext uri="{BB962C8B-B14F-4D97-AF65-F5344CB8AC3E}">
        <p14:creationId xmlns:p14="http://schemas.microsoft.com/office/powerpoint/2010/main" val="82840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60E07-D8A4-4EDB-AC7F-9C5CEDD3A6DF}" type="slidenum">
              <a:rPr lang="en-US"/>
              <a:pPr/>
              <a:t>7</a:t>
            </a:fld>
            <a:endParaRPr lang="en-US"/>
          </a:p>
        </p:txBody>
      </p:sp>
      <p:sp>
        <p:nvSpPr>
          <p:cNvPr id="1170434" name="Rectangle 2"/>
          <p:cNvSpPr>
            <a:spLocks noGrp="1" noRot="1" noChangeAspect="1" noChangeArrowheads="1" noTextEdit="1"/>
          </p:cNvSpPr>
          <p:nvPr>
            <p:ph type="sldImg"/>
          </p:nvPr>
        </p:nvSpPr>
        <p:spPr>
          <a:xfrm>
            <a:off x="1155700" y="690563"/>
            <a:ext cx="4711700" cy="3533775"/>
          </a:xfrm>
          <a:ln/>
        </p:spPr>
      </p:sp>
      <p:sp>
        <p:nvSpPr>
          <p:cNvPr id="1170435" name="Rectangle 3"/>
          <p:cNvSpPr>
            <a:spLocks noGrp="1" noChangeArrowheads="1"/>
          </p:cNvSpPr>
          <p:nvPr>
            <p:ph type="body" idx="1"/>
          </p:nvPr>
        </p:nvSpPr>
        <p:spPr>
          <a:xfrm>
            <a:off x="1402397" y="4454460"/>
            <a:ext cx="4477186" cy="4149552"/>
          </a:xfrm>
        </p:spPr>
        <p:txBody>
          <a:bodyPr/>
          <a:lstStyle/>
          <a:p>
            <a:pPr eaLnBrk="1" hangingPunct="1">
              <a:spcBef>
                <a:spcPct val="50000"/>
              </a:spcBef>
              <a:buFontTx/>
              <a:buChar char="•"/>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12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1FA11D-8F36-4D4A-8262-E8299997E496}" type="slidenum">
              <a:rPr lang="en-US"/>
              <a:pPr/>
              <a:t>8</a:t>
            </a:fld>
            <a:endParaRPr lang="en-US"/>
          </a:p>
        </p:txBody>
      </p:sp>
      <p:sp>
        <p:nvSpPr>
          <p:cNvPr id="1310722" name="Rectangle 7"/>
          <p:cNvSpPr txBox="1">
            <a:spLocks noGrp="1" noChangeArrowheads="1"/>
          </p:cNvSpPr>
          <p:nvPr/>
        </p:nvSpPr>
        <p:spPr bwMode="auto">
          <a:xfrm>
            <a:off x="3978487" y="8831102"/>
            <a:ext cx="3044614" cy="462119"/>
          </a:xfrm>
          <a:prstGeom prst="rect">
            <a:avLst/>
          </a:prstGeom>
          <a:noFill/>
          <a:ln w="9525">
            <a:noFill/>
            <a:miter lim="800000"/>
            <a:headEnd/>
            <a:tailEnd/>
          </a:ln>
        </p:spPr>
        <p:txBody>
          <a:bodyPr lIns="92692" tIns="46347" rIns="92692" bIns="46347" anchor="b"/>
          <a:lstStyle/>
          <a:p>
            <a:pPr algn="r" defTabSz="927281"/>
            <a:fld id="{95D8B4F2-F0A6-46B9-9FC4-B587C65E7C75}" type="slidenum">
              <a:rPr lang="en-US" sz="1200">
                <a:latin typeface="Times New Roman" pitchFamily="18" charset="0"/>
                <a:cs typeface="Arial" charset="0"/>
              </a:rPr>
              <a:pPr algn="r" defTabSz="927281"/>
              <a:t>8</a:t>
            </a:fld>
            <a:endParaRPr lang="en-US" sz="1200">
              <a:latin typeface="Times New Roman" pitchFamily="18" charset="0"/>
              <a:cs typeface="Arial" charset="0"/>
            </a:endParaRPr>
          </a:p>
        </p:txBody>
      </p:sp>
      <p:sp>
        <p:nvSpPr>
          <p:cNvPr id="1310723" name="Rectangle 2"/>
          <p:cNvSpPr>
            <a:spLocks noGrp="1" noRot="1" noChangeAspect="1" noChangeArrowheads="1" noTextEdit="1"/>
          </p:cNvSpPr>
          <p:nvPr>
            <p:ph type="sldImg"/>
          </p:nvPr>
        </p:nvSpPr>
        <p:spPr>
          <a:xfrm>
            <a:off x="1157288" y="692150"/>
            <a:ext cx="4710112" cy="3532188"/>
          </a:xfrm>
          <a:ln/>
        </p:spPr>
      </p:sp>
      <p:sp>
        <p:nvSpPr>
          <p:cNvPr id="1310724" name="Rectangle 3"/>
          <p:cNvSpPr>
            <a:spLocks noGrp="1" noChangeArrowheads="1"/>
          </p:cNvSpPr>
          <p:nvPr>
            <p:ph type="body" idx="1"/>
          </p:nvPr>
        </p:nvSpPr>
        <p:spPr>
          <a:xfrm>
            <a:off x="1240399" y="4416345"/>
            <a:ext cx="4778948" cy="4147965"/>
          </a:xfrm>
        </p:spPr>
        <p:txBody>
          <a:bodyPr lIns="92692" tIns="46347" rIns="92692" bIns="46347"/>
          <a:lstStyle/>
          <a:p>
            <a:endParaRPr lang="en-US" sz="800" dirty="0"/>
          </a:p>
        </p:txBody>
      </p:sp>
    </p:spTree>
    <p:extLst>
      <p:ext uri="{BB962C8B-B14F-4D97-AF65-F5344CB8AC3E}">
        <p14:creationId xmlns:p14="http://schemas.microsoft.com/office/powerpoint/2010/main" val="334012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9</a:t>
            </a:fld>
            <a:endParaRPr lang="en-US"/>
          </a:p>
        </p:txBody>
      </p:sp>
    </p:spTree>
    <p:extLst>
      <p:ext uri="{BB962C8B-B14F-4D97-AF65-F5344CB8AC3E}">
        <p14:creationId xmlns:p14="http://schemas.microsoft.com/office/powerpoint/2010/main" val="142775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10</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87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p>
            <a:r>
              <a:rPr lang="en-US"/>
              <a:t>Click to edit Master title style</a:t>
            </a:r>
          </a:p>
        </p:txBody>
      </p:sp>
      <p:sp>
        <p:nvSpPr>
          <p:cNvPr id="7" name="Footer Placeholder 4"/>
          <p:cNvSpPr>
            <a:spLocks noGrp="1"/>
          </p:cNvSpPr>
          <p:nvPr>
            <p:ph type="ftr" sz="quarter" idx="3"/>
          </p:nvPr>
        </p:nvSpPr>
        <p:spPr>
          <a:xfrm>
            <a:off x="3124200" y="6492875"/>
            <a:ext cx="2895600" cy="365125"/>
          </a:xfrm>
          <a:prstGeom prst="rect">
            <a:avLst/>
          </a:prstGeom>
        </p:spPr>
        <p:txBody>
          <a:bodyPr/>
          <a:lstStyle>
            <a:lvl1pPr algn="ctr">
              <a:defRPr sz="1600" b="1">
                <a:solidFill>
                  <a:schemeClr val="tx1"/>
                </a:solidFill>
              </a:defRPr>
            </a:lvl1pPr>
          </a:lstStyle>
          <a:p>
            <a:r>
              <a:rPr lang="en-US"/>
              <a:t>MAR 2026-CUI</a:t>
            </a:r>
            <a:endParaRPr lang="en-US" dirty="0"/>
          </a:p>
        </p:txBody>
      </p:sp>
      <p:sp>
        <p:nvSpPr>
          <p:cNvPr id="9" name="Date Placeholder 3"/>
          <p:cNvSpPr>
            <a:spLocks noGrp="1"/>
          </p:cNvSpPr>
          <p:nvPr>
            <p:ph type="dt" sz="half" idx="2"/>
          </p:nvPr>
        </p:nvSpPr>
        <p:spPr>
          <a:xfrm>
            <a:off x="0" y="6324600"/>
            <a:ext cx="2362200" cy="365125"/>
          </a:xfrm>
          <a:prstGeom prst="rect">
            <a:avLst/>
          </a:prstGeom>
        </p:spPr>
        <p:txBody>
          <a:bodyPr/>
          <a:lstStyle>
            <a:lvl1pPr>
              <a:defRPr sz="1050"/>
            </a:lvl1pPr>
          </a:lstStyle>
          <a:p>
            <a:endParaRPr lang="en-US" sz="1000" dirty="0">
              <a:solidFill>
                <a:prstClr val="black"/>
              </a:solidFill>
            </a:endParaRPr>
          </a:p>
        </p:txBody>
      </p:sp>
      <p:sp>
        <p:nvSpPr>
          <p:cNvPr id="10" name="Slide Number Placeholder 5"/>
          <p:cNvSpPr>
            <a:spLocks noGrp="1"/>
          </p:cNvSpPr>
          <p:nvPr>
            <p:ph type="sldNum" sz="quarter" idx="4"/>
          </p:nvPr>
        </p:nvSpPr>
        <p:spPr>
          <a:xfrm>
            <a:off x="7010400" y="6484408"/>
            <a:ext cx="2133600" cy="365125"/>
          </a:xfrm>
          <a:prstGeom prst="rect">
            <a:avLst/>
          </a:prstGeom>
        </p:spPr>
        <p:txBody>
          <a:bodyPr/>
          <a:lstStyle>
            <a:lvl1pPr>
              <a:defRPr sz="1050"/>
            </a:lvl1pPr>
          </a:lstStyle>
          <a:p>
            <a:pPr algn="r"/>
            <a:r>
              <a:rPr lang="nl-NL" sz="1000" dirty="0">
                <a:solidFill>
                  <a:prstClr val="black"/>
                </a:solidFill>
              </a:rPr>
              <a:t>(0700 30 Jan 2015) USG</a:t>
            </a:r>
            <a:endParaRPr lang="en-US" sz="1000" dirty="0">
              <a:solidFill>
                <a:prstClr val="black"/>
              </a:solidFill>
            </a:endParaRPr>
          </a:p>
          <a:p>
            <a:pPr algn="r"/>
            <a:fld id="{E9C289BC-E7EE-423C-B466-17F570A21970}" type="slidenum">
              <a:rPr lang="en-US" sz="1000" smtClean="0">
                <a:solidFill>
                  <a:prstClr val="black"/>
                </a:solidFill>
              </a:rPr>
              <a:pPr algn="r"/>
              <a:t>‹#›</a:t>
            </a:fld>
            <a:endParaRPr lang="en-US" sz="1000" dirty="0">
              <a:solidFill>
                <a:prstClr val="black"/>
              </a:solidFill>
            </a:endParaRPr>
          </a:p>
        </p:txBody>
      </p:sp>
      <p:sp>
        <p:nvSpPr>
          <p:cNvPr id="11" name="Content Placeholder 2"/>
          <p:cNvSpPr>
            <a:spLocks noGrp="1"/>
          </p:cNvSpPr>
          <p:nvPr>
            <p:ph idx="1"/>
          </p:nvPr>
        </p:nvSpPr>
        <p:spPr>
          <a:xfrm>
            <a:off x="457200" y="11430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46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0666" y="0"/>
            <a:ext cx="6768269"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4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extLst>
      <p:ext uri="{BB962C8B-B14F-4D97-AF65-F5344CB8AC3E}">
        <p14:creationId xmlns:p14="http://schemas.microsoft.com/office/powerpoint/2010/main" val="264324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extLst>
      <p:ext uri="{BB962C8B-B14F-4D97-AF65-F5344CB8AC3E}">
        <p14:creationId xmlns:p14="http://schemas.microsoft.com/office/powerpoint/2010/main" val="2589866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extLst>
      <p:ext uri="{BB962C8B-B14F-4D97-AF65-F5344CB8AC3E}">
        <p14:creationId xmlns:p14="http://schemas.microsoft.com/office/powerpoint/2010/main" val="2907734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2026-CUI</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extLst>
      <p:ext uri="{BB962C8B-B14F-4D97-AF65-F5344CB8AC3E}">
        <p14:creationId xmlns:p14="http://schemas.microsoft.com/office/powerpoint/2010/main" val="71231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MAR 2026-CUI</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extLst>
      <p:ext uri="{BB962C8B-B14F-4D97-AF65-F5344CB8AC3E}">
        <p14:creationId xmlns:p14="http://schemas.microsoft.com/office/powerpoint/2010/main" val="130243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MAR 2026-CUI</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extLst>
      <p:ext uri="{BB962C8B-B14F-4D97-AF65-F5344CB8AC3E}">
        <p14:creationId xmlns:p14="http://schemas.microsoft.com/office/powerpoint/2010/main" val="26450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MAR 2026-CUI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extLst>
      <p:ext uri="{BB962C8B-B14F-4D97-AF65-F5344CB8AC3E}">
        <p14:creationId xmlns:p14="http://schemas.microsoft.com/office/powerpoint/2010/main" val="56772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2026-CUI</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extLst>
      <p:ext uri="{BB962C8B-B14F-4D97-AF65-F5344CB8AC3E}">
        <p14:creationId xmlns:p14="http://schemas.microsoft.com/office/powerpoint/2010/main" val="114869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2026-CUI</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extLst>
      <p:ext uri="{BB962C8B-B14F-4D97-AF65-F5344CB8AC3E}">
        <p14:creationId xmlns:p14="http://schemas.microsoft.com/office/powerpoint/2010/main" val="2841216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extLst>
      <p:ext uri="{BB962C8B-B14F-4D97-AF65-F5344CB8AC3E}">
        <p14:creationId xmlns:p14="http://schemas.microsoft.com/office/powerpoint/2010/main" val="115515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extLst>
      <p:ext uri="{BB962C8B-B14F-4D97-AF65-F5344CB8AC3E}">
        <p14:creationId xmlns:p14="http://schemas.microsoft.com/office/powerpoint/2010/main" val="153782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2026-CUI</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2026-CUI</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MAR 2026-CUI</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MAR 2026-CUI</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MAR 2026-CUI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2026-CUI</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2026-CUI</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2026-CUI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B5CE1E54-3F58-E28E-F413-4071B235592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04324" y="-4763"/>
            <a:ext cx="1239676" cy="1239676"/>
          </a:xfrm>
          <a:prstGeom prst="rect">
            <a:avLst/>
          </a:prstGeom>
        </p:spPr>
      </p:pic>
      <p:pic>
        <p:nvPicPr>
          <p:cNvPr id="11" name="Picture 10" descr="Logo&#10;&#10;Description automatically generated">
            <a:extLst>
              <a:ext uri="{FF2B5EF4-FFF2-40B4-BE49-F238E27FC236}">
                <a16:creationId xmlns:a16="http://schemas.microsoft.com/office/drawing/2014/main" id="{77F21B0C-6F45-9739-0759-8B237D237D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6917" y="44451"/>
            <a:ext cx="1190462" cy="1190462"/>
          </a:xfrm>
          <a:prstGeom prst="rect">
            <a:avLst/>
          </a:prstGeom>
        </p:spPr>
      </p:pic>
      <p:sp>
        <p:nvSpPr>
          <p:cNvPr id="8" name="TextBox 7">
            <a:extLst>
              <a:ext uri="{FF2B5EF4-FFF2-40B4-BE49-F238E27FC236}">
                <a16:creationId xmlns:a16="http://schemas.microsoft.com/office/drawing/2014/main" id="{D6F4517E-89B5-9BFB-2235-1B30E87E57BF}"/>
              </a:ext>
            </a:extLst>
          </p:cNvPr>
          <p:cNvSpPr txBox="1"/>
          <p:nvPr userDrawn="1">
            <p:extLst>
              <p:ext uri="{1162E1C5-73C7-4A58-AE30-91384D911F3F}">
                <p184:classification xmlns:p184="http://schemas.microsoft.com/office/powerpoint/2018/4/main" val="ftr"/>
              </p:ext>
            </p:extLst>
          </p:nvPr>
        </p:nvSpPr>
        <p:spPr>
          <a:xfrm>
            <a:off x="63500" y="6642100"/>
            <a:ext cx="2081213"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DISTRIBUTION: DoD COMMUNITY ONLY</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 id="2147483727"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2026-CUI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EC165F30-80DC-D2DC-0768-DEB8870FC2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70800" y="-4763"/>
            <a:ext cx="1473200" cy="1473200"/>
          </a:xfrm>
          <a:prstGeom prst="rect">
            <a:avLst/>
          </a:prstGeom>
        </p:spPr>
      </p:pic>
      <p:pic>
        <p:nvPicPr>
          <p:cNvPr id="11" name="Picture 10" descr="Logo&#10;&#10;Description automatically generated">
            <a:extLst>
              <a:ext uri="{FF2B5EF4-FFF2-40B4-BE49-F238E27FC236}">
                <a16:creationId xmlns:a16="http://schemas.microsoft.com/office/drawing/2014/main" id="{587FA725-9E07-7778-7937-DDAC93018E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885" y="50240"/>
            <a:ext cx="1367398" cy="1367398"/>
          </a:xfrm>
          <a:prstGeom prst="rect">
            <a:avLst/>
          </a:prstGeom>
        </p:spPr>
      </p:pic>
      <p:sp>
        <p:nvSpPr>
          <p:cNvPr id="8" name="TextBox 7">
            <a:extLst>
              <a:ext uri="{FF2B5EF4-FFF2-40B4-BE49-F238E27FC236}">
                <a16:creationId xmlns:a16="http://schemas.microsoft.com/office/drawing/2014/main" id="{69020A08-B5C7-195C-3AD2-F42458822B1B}"/>
              </a:ext>
            </a:extLst>
          </p:cNvPr>
          <p:cNvSpPr txBox="1"/>
          <p:nvPr userDrawn="1">
            <p:extLst>
              <p:ext uri="{1162E1C5-73C7-4A58-AE30-91384D911F3F}">
                <p184:classification xmlns:p184="http://schemas.microsoft.com/office/powerpoint/2018/4/main" val="ftr"/>
              </p:ext>
            </p:extLst>
          </p:nvPr>
        </p:nvSpPr>
        <p:spPr>
          <a:xfrm>
            <a:off x="63500" y="6642100"/>
            <a:ext cx="2081213"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DISTRIBUTION: DoD COMMUNITY ONLY</a:t>
            </a:r>
          </a:p>
        </p:txBody>
      </p:sp>
    </p:spTree>
    <p:extLst>
      <p:ext uri="{BB962C8B-B14F-4D97-AF65-F5344CB8AC3E}">
        <p14:creationId xmlns:p14="http://schemas.microsoft.com/office/powerpoint/2010/main" val="38326190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wmf"/><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hyperlink" Target="mailto:Richard.salchow@usmc.mil" TargetMode="External"/><Relationship Id="rId13" Type="http://schemas.openxmlformats.org/officeDocument/2006/relationships/hyperlink" Target="https://tfsms.mceits.usmc.mil/TFSMSPortal/faces/Home" TargetMode="External"/><Relationship Id="rId3" Type="http://schemas.openxmlformats.org/officeDocument/2006/relationships/hyperlink" Target="mailto:Edmund.romagnoli@usmc.mil" TargetMode="External"/><Relationship Id="rId7" Type="http://schemas.openxmlformats.org/officeDocument/2006/relationships/hyperlink" Target="mailto:Thomas.gilbert@usmc.mil" TargetMode="External"/><Relationship Id="rId12" Type="http://schemas.openxmlformats.org/officeDocument/2006/relationships/hyperlink" Target="https://mctims.usmc.mil/tnrmanual/taskmaster/pages/home.aspx" TargetMode="External"/><Relationship Id="rId2" Type="http://schemas.openxmlformats.org/officeDocument/2006/relationships/hyperlink" Target="mailto:maryroi.goldman@usmc.mil" TargetMode="External"/><Relationship Id="rId1" Type="http://schemas.openxmlformats.org/officeDocument/2006/relationships/slideLayout" Target="../slideLayouts/slideLayout13.xml"/><Relationship Id="rId6" Type="http://schemas.openxmlformats.org/officeDocument/2006/relationships/hyperlink" Target="mailto:joseph.d.smith@usmc.mil" TargetMode="External"/><Relationship Id="rId11" Type="http://schemas.openxmlformats.org/officeDocument/2006/relationships/hyperlink" Target="mailto:Jason.darby1@usmc.mil" TargetMode="External"/><Relationship Id="rId5" Type="http://schemas.openxmlformats.org/officeDocument/2006/relationships/hyperlink" Target="mailto:ramon.Sanchez@usmc.mil" TargetMode="External"/><Relationship Id="rId10" Type="http://schemas.openxmlformats.org/officeDocument/2006/relationships/hyperlink" Target="mailto:scott.pabst@usmc.mil" TargetMode="External"/><Relationship Id="rId4" Type="http://schemas.openxmlformats.org/officeDocument/2006/relationships/hyperlink" Target="mailto:Anthony.mcclendon@usmc.mil" TargetMode="External"/><Relationship Id="rId9" Type="http://schemas.openxmlformats.org/officeDocument/2006/relationships/hyperlink" Target="mailto:marsha.harris@usmc.mi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s://www.cdi.marines.mil/Units/CDD/Marine-Corps-Task-List/" TargetMode="External"/><Relationship Id="rId13" Type="http://schemas.openxmlformats.org/officeDocument/2006/relationships/hyperlink" Target="mailto:Michael.a.aguirre.civ@usmc.mil" TargetMode="External"/><Relationship Id="rId3" Type="http://schemas.openxmlformats.org/officeDocument/2006/relationships/hyperlink" Target="mailto:maryroi.goldman@usmc.mil" TargetMode="External"/><Relationship Id="rId7" Type="http://schemas.openxmlformats.org/officeDocument/2006/relationships/hyperlink" Target="https://mctims2.usmc.mil/" TargetMode="External"/><Relationship Id="rId12" Type="http://schemas.openxmlformats.org/officeDocument/2006/relationships/hyperlink" Target="mailto:James.e.martin@usmc.smil.mi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mctims.usmc.mil/TNRManual" TargetMode="External"/><Relationship Id="rId11" Type="http://schemas.openxmlformats.org/officeDocument/2006/relationships/hyperlink" Target="mailto:James.e.martin@usmc.mil" TargetMode="External"/><Relationship Id="rId5" Type="http://schemas.openxmlformats.org/officeDocument/2006/relationships/image" Target="../media/image45.jpeg"/><Relationship Id="rId10" Type="http://schemas.openxmlformats.org/officeDocument/2006/relationships/hyperlink" Target="mailto:Mario.Martinez@usmc.smil.mil" TargetMode="External"/><Relationship Id="rId4" Type="http://schemas.openxmlformats.org/officeDocument/2006/relationships/hyperlink" Target="mailto:Maryroi.Goldman@usmc.smil.mil" TargetMode="External"/><Relationship Id="rId9" Type="http://schemas.openxmlformats.org/officeDocument/2006/relationships/hyperlink" Target="mailto:Mario.a.martinez2@usmc.mil" TargetMode="External"/><Relationship Id="rId14" Type="http://schemas.openxmlformats.org/officeDocument/2006/relationships/hyperlink" Target="mailto:Michael.a.Aguirre.civ@usmc.smil.mi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27.jpe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E87BEB59-69CE-47B8-9D46-804BA88181CC}" type="slidenum">
              <a:rPr lang="en-US"/>
              <a:pPr/>
              <a:t>1</a:t>
            </a:fld>
            <a:endParaRPr lang="en-US"/>
          </a:p>
        </p:txBody>
      </p:sp>
      <p:pic>
        <p:nvPicPr>
          <p:cNvPr id="1246210" name="Picture 2" descr="Rapid"/>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outerShdw dist="35921" dir="2700000" algn="ctr" rotWithShape="0">
              <a:schemeClr val="tx1"/>
            </a:outerShdw>
          </a:effectLst>
        </p:spPr>
      </p:pic>
      <p:sp>
        <p:nvSpPr>
          <p:cNvPr id="1246211" name="Text Box 3"/>
          <p:cNvSpPr txBox="1">
            <a:spLocks noChangeArrowheads="1"/>
          </p:cNvSpPr>
          <p:nvPr/>
        </p:nvSpPr>
        <p:spPr bwMode="auto">
          <a:xfrm>
            <a:off x="148277" y="497104"/>
            <a:ext cx="4165754" cy="1938992"/>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r>
              <a:rPr lang="en-US" sz="2400" b="1" dirty="0">
                <a:solidFill>
                  <a:srgbClr val="FFCC00"/>
                </a:solidFill>
                <a:effectLst>
                  <a:outerShdw blurRad="38100" dist="38100" dir="2700000" algn="tl">
                    <a:srgbClr val="C0C0C0"/>
                  </a:outerShdw>
                </a:effectLst>
                <a:cs typeface="Times New Roman" pitchFamily="18" charset="0"/>
              </a:rPr>
              <a:t>Marine Corps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Mission Essential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MCTL / MET / METL</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 Life Cycle Development</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Process</a:t>
            </a:r>
          </a:p>
        </p:txBody>
      </p:sp>
      <p:sp>
        <p:nvSpPr>
          <p:cNvPr id="1246212" name="Text Box 4"/>
          <p:cNvSpPr txBox="1">
            <a:spLocks noChangeArrowheads="1"/>
          </p:cNvSpPr>
          <p:nvPr/>
        </p:nvSpPr>
        <p:spPr bwMode="auto">
          <a:xfrm>
            <a:off x="238249" y="5607547"/>
            <a:ext cx="3222017" cy="830997"/>
          </a:xfrm>
          <a:prstGeom prst="rect">
            <a:avLst/>
          </a:prstGeom>
          <a:noFill/>
          <a:ln w="9525">
            <a:noFill/>
            <a:miter lim="800000"/>
            <a:headEnd/>
            <a:tailEnd/>
          </a:ln>
          <a:effectLst/>
        </p:spPr>
        <p:txBody>
          <a:bodyPr wrap="square">
            <a:spAutoFit/>
          </a:bodyPr>
          <a:lstStyle/>
          <a:p>
            <a:pPr eaLnBrk="1" hangingPunct="1">
              <a:spcBef>
                <a:spcPts val="0"/>
              </a:spcBef>
            </a:pPr>
            <a:r>
              <a:rPr lang="en-US" sz="1200" b="1" dirty="0">
                <a:solidFill>
                  <a:schemeClr val="bg1"/>
                </a:solidFill>
                <a:cs typeface="Times New Roman" pitchFamily="18" charset="0"/>
              </a:rPr>
              <a:t>HQMC CD&amp;I</a:t>
            </a:r>
          </a:p>
          <a:p>
            <a:pPr eaLnBrk="1" hangingPunct="1">
              <a:spcBef>
                <a:spcPts val="0"/>
              </a:spcBef>
            </a:pPr>
            <a:r>
              <a:rPr lang="en-US" sz="1200" b="1" dirty="0">
                <a:solidFill>
                  <a:schemeClr val="bg1"/>
                </a:solidFill>
                <a:cs typeface="Times New Roman" pitchFamily="18" charset="0"/>
              </a:rPr>
              <a:t>Capabilities Development Directorate</a:t>
            </a:r>
          </a:p>
          <a:p>
            <a:pPr eaLnBrk="1" hangingPunct="1">
              <a:spcBef>
                <a:spcPts val="0"/>
              </a:spcBef>
            </a:pPr>
            <a:r>
              <a:rPr lang="en-US" sz="1200" b="1" dirty="0">
                <a:solidFill>
                  <a:schemeClr val="bg1"/>
                </a:solidFill>
                <a:cs typeface="Times New Roman" pitchFamily="18" charset="0"/>
              </a:rPr>
              <a:t>Total Force Structure Division</a:t>
            </a:r>
          </a:p>
          <a:p>
            <a:pPr eaLnBrk="1" hangingPunct="1">
              <a:spcBef>
                <a:spcPts val="0"/>
              </a:spcBef>
            </a:pPr>
            <a:r>
              <a:rPr lang="en-US" sz="1200" b="1" dirty="0">
                <a:solidFill>
                  <a:schemeClr val="bg1"/>
                </a:solidFill>
                <a:cs typeface="Times New Roman" pitchFamily="18" charset="0"/>
              </a:rPr>
              <a:t>MCTL Branch</a:t>
            </a:r>
          </a:p>
        </p:txBody>
      </p:sp>
      <p:sp>
        <p:nvSpPr>
          <p:cNvPr id="46" name="Text Box 3"/>
          <p:cNvSpPr txBox="1">
            <a:spLocks noChangeArrowheads="1"/>
          </p:cNvSpPr>
          <p:nvPr/>
        </p:nvSpPr>
        <p:spPr bwMode="auto">
          <a:xfrm>
            <a:off x="238249" y="2677992"/>
            <a:ext cx="2480256" cy="461665"/>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spcBef>
                <a:spcPct val="50000"/>
              </a:spcBef>
            </a:pPr>
            <a:r>
              <a:rPr lang="en-US" sz="2400" b="1" dirty="0">
                <a:solidFill>
                  <a:srgbClr val="FFC000"/>
                </a:solidFill>
                <a:effectLst>
                  <a:outerShdw blurRad="38100" dist="38100" dir="2700000" algn="tl">
                    <a:srgbClr val="C0C0C0"/>
                  </a:outerShdw>
                </a:effectLst>
                <a:cs typeface="Times New Roman" pitchFamily="18" charset="0"/>
              </a:rPr>
              <a:t>MAR 2026</a:t>
            </a:r>
          </a:p>
        </p:txBody>
      </p:sp>
      <p:sp>
        <p:nvSpPr>
          <p:cNvPr id="2" name="Curved Right Arrow 25">
            <a:extLst>
              <a:ext uri="{FF2B5EF4-FFF2-40B4-BE49-F238E27FC236}">
                <a16:creationId xmlns:a16="http://schemas.microsoft.com/office/drawing/2014/main" id="{B9EF9DFD-1E66-9248-876C-4640B3AE2638}"/>
              </a:ext>
            </a:extLst>
          </p:cNvPr>
          <p:cNvSpPr/>
          <p:nvPr/>
        </p:nvSpPr>
        <p:spPr>
          <a:xfrm flipH="1">
            <a:off x="6377050" y="1733797"/>
            <a:ext cx="2356226" cy="4453246"/>
          </a:xfrm>
          <a:prstGeom prst="curvedRightArrow">
            <a:avLst>
              <a:gd name="adj1" fmla="val 19879"/>
              <a:gd name="adj2" fmla="val 50000"/>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36">
            <a:extLst>
              <a:ext uri="{FF2B5EF4-FFF2-40B4-BE49-F238E27FC236}">
                <a16:creationId xmlns:a16="http://schemas.microsoft.com/office/drawing/2014/main" id="{1119FAC3-5A8F-2C69-FF98-9B08CDA10BED}"/>
              </a:ext>
            </a:extLst>
          </p:cNvPr>
          <p:cNvSpPr/>
          <p:nvPr/>
        </p:nvSpPr>
        <p:spPr>
          <a:xfrm rot="10800000" flipH="1">
            <a:off x="3135086" y="2458191"/>
            <a:ext cx="2624446" cy="3408217"/>
          </a:xfrm>
          <a:prstGeom prst="curvedRightArrow">
            <a:avLst>
              <a:gd name="adj1" fmla="val 19879"/>
              <a:gd name="adj2" fmla="val 50000"/>
              <a:gd name="adj3" fmla="val 286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Left-Right-Up Arrow 43">
            <a:extLst>
              <a:ext uri="{FF2B5EF4-FFF2-40B4-BE49-F238E27FC236}">
                <a16:creationId xmlns:a16="http://schemas.microsoft.com/office/drawing/2014/main" id="{E792D674-55EB-24DA-B2C9-A88142868F9E}"/>
              </a:ext>
            </a:extLst>
          </p:cNvPr>
          <p:cNvSpPr/>
          <p:nvPr/>
        </p:nvSpPr>
        <p:spPr>
          <a:xfrm rot="10800000">
            <a:off x="5493012" y="4983776"/>
            <a:ext cx="425213" cy="515992"/>
          </a:xfrm>
          <a:prstGeom prst="leftRightUpArrow">
            <a:avLst>
              <a:gd name="adj1" fmla="val 25000"/>
              <a:gd name="adj2" fmla="val 25000"/>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314B7A99-9CB3-E73D-3492-3D9413920A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8245" y="2032384"/>
            <a:ext cx="1202012" cy="1206290"/>
          </a:xfrm>
          <a:prstGeom prst="rect">
            <a:avLst/>
          </a:prstGeom>
          <a:noFill/>
          <a:ln w="3175">
            <a:solidFill>
              <a:schemeClr val="tx1"/>
            </a:solidFill>
            <a:miter lim="800000"/>
            <a:headEnd/>
            <a:tailEnd/>
          </a:ln>
          <a:effectLst>
            <a:outerShdw dist="35921" dir="2700000" algn="ctr" rotWithShape="0">
              <a:srgbClr val="808080"/>
            </a:outerShdw>
          </a:effectLst>
        </p:spPr>
      </p:pic>
      <p:pic>
        <p:nvPicPr>
          <p:cNvPr id="8" name="Picture 5" descr="seal">
            <a:extLst>
              <a:ext uri="{FF2B5EF4-FFF2-40B4-BE49-F238E27FC236}">
                <a16:creationId xmlns:a16="http://schemas.microsoft.com/office/drawing/2014/main" id="{F12713F2-FE84-4166-FFB8-7270137E89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5662" y="718047"/>
            <a:ext cx="1740776" cy="1740144"/>
          </a:xfrm>
          <a:prstGeom prst="rect">
            <a:avLst/>
          </a:prstGeom>
          <a:noFill/>
        </p:spPr>
      </p:pic>
      <p:pic>
        <p:nvPicPr>
          <p:cNvPr id="10" name="Picture 7" descr="HQRTS_CD&amp;I">
            <a:extLst>
              <a:ext uri="{FF2B5EF4-FFF2-40B4-BE49-F238E27FC236}">
                <a16:creationId xmlns:a16="http://schemas.microsoft.com/office/drawing/2014/main" id="{AE67D7D5-1902-90C8-7D55-2C356979003B}"/>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4727" y="2686353"/>
            <a:ext cx="1152144" cy="1152144"/>
          </a:xfrm>
          <a:prstGeom prst="rect">
            <a:avLst/>
          </a:prstGeom>
          <a:noFill/>
          <a:ln w="9525">
            <a:noFill/>
            <a:miter lim="800000"/>
            <a:headEnd/>
            <a:tailEnd/>
          </a:ln>
        </p:spPr>
      </p:pic>
      <p:pic>
        <p:nvPicPr>
          <p:cNvPr id="12" name="Picture 4" descr="D:\Documents and Settings\maryroi.goldman\My Documents\My Pictures\hqmc-aviation-logo.png">
            <a:extLst>
              <a:ext uri="{FF2B5EF4-FFF2-40B4-BE49-F238E27FC236}">
                <a16:creationId xmlns:a16="http://schemas.microsoft.com/office/drawing/2014/main" id="{2B614757-F5F5-6CDF-D0A1-C450EF5863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0266" y="5087011"/>
            <a:ext cx="1466833" cy="1299454"/>
          </a:xfrm>
          <a:prstGeom prst="rect">
            <a:avLst/>
          </a:prstGeom>
          <a:noFill/>
        </p:spPr>
      </p:pic>
      <p:pic>
        <p:nvPicPr>
          <p:cNvPr id="14" name="Picture 13" descr="Logo&#10;&#10;Description automatically generated">
            <a:extLst>
              <a:ext uri="{FF2B5EF4-FFF2-40B4-BE49-F238E27FC236}">
                <a16:creationId xmlns:a16="http://schemas.microsoft.com/office/drawing/2014/main" id="{B9FB33CD-5DD1-2367-6EAD-26101C5E7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5663" y="5476605"/>
            <a:ext cx="1280950" cy="1191342"/>
          </a:xfrm>
          <a:prstGeom prst="rect">
            <a:avLst/>
          </a:prstGeom>
        </p:spPr>
      </p:pic>
      <p:pic>
        <p:nvPicPr>
          <p:cNvPr id="16" name="Picture 15" descr="A picture containing text, soup, food, dish&#10;&#10;Description automatically generated">
            <a:extLst>
              <a:ext uri="{FF2B5EF4-FFF2-40B4-BE49-F238E27FC236}">
                <a16:creationId xmlns:a16="http://schemas.microsoft.com/office/drawing/2014/main" id="{57118B5D-4F86-3D6D-84A4-EDFA7B0AB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2733" y="4602748"/>
            <a:ext cx="1117573" cy="1117573"/>
          </a:xfrm>
          <a:prstGeom prst="rect">
            <a:avLst/>
          </a:prstGeom>
        </p:spPr>
      </p:pic>
      <p:pic>
        <p:nvPicPr>
          <p:cNvPr id="18" name="Picture 17" descr="Logo&#10;&#10;Description automatically generated">
            <a:extLst>
              <a:ext uri="{FF2B5EF4-FFF2-40B4-BE49-F238E27FC236}">
                <a16:creationId xmlns:a16="http://schemas.microsoft.com/office/drawing/2014/main" id="{18896C06-3068-681E-1C84-B1125D970C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7982" y="1397219"/>
            <a:ext cx="717414" cy="717414"/>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DE49E939-B70A-388E-F27C-77FF36C341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270" y="1459542"/>
            <a:ext cx="755902" cy="754115"/>
          </a:xfrm>
          <a:prstGeom prst="rect">
            <a:avLst/>
          </a:prstGeom>
        </p:spPr>
      </p:pic>
      <p:pic>
        <p:nvPicPr>
          <p:cNvPr id="23" name="Graphic 22">
            <a:extLst>
              <a:ext uri="{FF2B5EF4-FFF2-40B4-BE49-F238E27FC236}">
                <a16:creationId xmlns:a16="http://schemas.microsoft.com/office/drawing/2014/main" id="{BADC4AEB-4E87-D29F-C598-2D6D1DE20E9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2164" y="2401613"/>
            <a:ext cx="1587420" cy="1587420"/>
          </a:xfrm>
          <a:prstGeom prst="rect">
            <a:avLst/>
          </a:prstGeom>
        </p:spPr>
      </p:pic>
      <p:pic>
        <p:nvPicPr>
          <p:cNvPr id="28" name="Picture 27" descr="A picture containing text, room, gambling house, scene&#10;&#10;Description automatically generated">
            <a:extLst>
              <a:ext uri="{FF2B5EF4-FFF2-40B4-BE49-F238E27FC236}">
                <a16:creationId xmlns:a16="http://schemas.microsoft.com/office/drawing/2014/main" id="{48E15B46-E129-EE15-F3FE-E5C5B281E0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9775" y="1652523"/>
            <a:ext cx="755902" cy="749213"/>
          </a:xfrm>
          <a:prstGeom prst="rect">
            <a:avLst/>
          </a:prstGeom>
        </p:spPr>
      </p:pic>
      <p:pic>
        <p:nvPicPr>
          <p:cNvPr id="29" name="Picture 28" descr="Logo&#10;&#10;Description automatically generated">
            <a:extLst>
              <a:ext uri="{FF2B5EF4-FFF2-40B4-BE49-F238E27FC236}">
                <a16:creationId xmlns:a16="http://schemas.microsoft.com/office/drawing/2014/main" id="{72850228-9402-2A08-4785-D2A6FA5ED76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4221" y="1866155"/>
            <a:ext cx="784793" cy="794603"/>
          </a:xfrm>
          <a:prstGeom prst="rect">
            <a:avLst/>
          </a:prstGeom>
        </p:spPr>
      </p:pic>
      <p:pic>
        <p:nvPicPr>
          <p:cNvPr id="30" name="Picture 29" descr="A picture containing text, gambling house, room&#10;&#10;Description automatically generated">
            <a:extLst>
              <a:ext uri="{FF2B5EF4-FFF2-40B4-BE49-F238E27FC236}">
                <a16:creationId xmlns:a16="http://schemas.microsoft.com/office/drawing/2014/main" id="{FF8B9808-4724-7F57-C1D5-3BB443C5DE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17826" y="2203145"/>
            <a:ext cx="730049" cy="730049"/>
          </a:xfrm>
          <a:prstGeom prst="rect">
            <a:avLst/>
          </a:prstGeom>
        </p:spPr>
      </p:pic>
      <p:sp>
        <p:nvSpPr>
          <p:cNvPr id="31" name="Oval 30">
            <a:extLst>
              <a:ext uri="{FF2B5EF4-FFF2-40B4-BE49-F238E27FC236}">
                <a16:creationId xmlns:a16="http://schemas.microsoft.com/office/drawing/2014/main" id="{1285CC74-091E-87F4-2FA7-551349A25577}"/>
              </a:ext>
            </a:extLst>
          </p:cNvPr>
          <p:cNvSpPr/>
          <p:nvPr/>
        </p:nvSpPr>
        <p:spPr>
          <a:xfrm>
            <a:off x="3437113" y="4037221"/>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a:extLst>
              <a:ext uri="{FF2B5EF4-FFF2-40B4-BE49-F238E27FC236}">
                <a16:creationId xmlns:a16="http://schemas.microsoft.com/office/drawing/2014/main" id="{26B45E85-12FD-46AC-2FEA-C763F73832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87228" y="3926437"/>
            <a:ext cx="949119" cy="949119"/>
          </a:xfrm>
          <a:prstGeom prst="rect">
            <a:avLst/>
          </a:prstGeom>
        </p:spPr>
      </p:pic>
      <p:pic>
        <p:nvPicPr>
          <p:cNvPr id="33" name="Picture 32" descr="Logo&#10;&#10;Description automatically generated">
            <a:extLst>
              <a:ext uri="{FF2B5EF4-FFF2-40B4-BE49-F238E27FC236}">
                <a16:creationId xmlns:a16="http://schemas.microsoft.com/office/drawing/2014/main" id="{77C8F3AF-1D1D-A7AA-E0EC-C6C74F433F7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86506" y="2661965"/>
            <a:ext cx="718965" cy="720406"/>
          </a:xfrm>
          <a:prstGeom prst="rect">
            <a:avLst/>
          </a:prstGeom>
        </p:spPr>
      </p:pic>
      <p:pic>
        <p:nvPicPr>
          <p:cNvPr id="34" name="Picture 33">
            <a:extLst>
              <a:ext uri="{FF2B5EF4-FFF2-40B4-BE49-F238E27FC236}">
                <a16:creationId xmlns:a16="http://schemas.microsoft.com/office/drawing/2014/main" id="{F96BBE89-151B-5B6E-B229-B86235DF00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72956" y="3315057"/>
            <a:ext cx="762000" cy="752475"/>
          </a:xfrm>
          <a:prstGeom prst="rect">
            <a:avLst/>
          </a:prstGeom>
        </p:spPr>
      </p:pic>
      <p:pic>
        <p:nvPicPr>
          <p:cNvPr id="35" name="Picture 34" descr="Logo&#10;&#10;Description automatically generated">
            <a:extLst>
              <a:ext uri="{FF2B5EF4-FFF2-40B4-BE49-F238E27FC236}">
                <a16:creationId xmlns:a16="http://schemas.microsoft.com/office/drawing/2014/main" id="{93CCF4B4-3517-2062-E0B0-718B2021DB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86506" y="4045189"/>
            <a:ext cx="675435" cy="675435"/>
          </a:xfrm>
          <a:prstGeom prst="rect">
            <a:avLst/>
          </a:prstGeom>
        </p:spPr>
      </p:pic>
      <p:pic>
        <p:nvPicPr>
          <p:cNvPr id="36" name="Picture 35" descr="Logo&#10;&#10;Description automatically generated">
            <a:extLst>
              <a:ext uri="{FF2B5EF4-FFF2-40B4-BE49-F238E27FC236}">
                <a16:creationId xmlns:a16="http://schemas.microsoft.com/office/drawing/2014/main" id="{4B5AEFAD-01E0-1C95-03A6-83A63166D8E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62117" y="4602414"/>
            <a:ext cx="682298" cy="685815"/>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CF16024D-12C7-539F-D01C-DFF7D447A86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9880" y="4968836"/>
            <a:ext cx="651002" cy="646983"/>
          </a:xfrm>
          <a:prstGeom prst="rect">
            <a:avLst/>
          </a:prstGeom>
        </p:spPr>
      </p:pic>
      <p:pic>
        <p:nvPicPr>
          <p:cNvPr id="39" name="Picture 38" descr="A picture containing text, room, gambling house, scene&#10;&#10;Description automatically generated">
            <a:extLst>
              <a:ext uri="{FF2B5EF4-FFF2-40B4-BE49-F238E27FC236}">
                <a16:creationId xmlns:a16="http://schemas.microsoft.com/office/drawing/2014/main" id="{8A0728EE-8324-6B2E-4E0C-963D463119B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4583" y="5158947"/>
            <a:ext cx="687097" cy="685800"/>
          </a:xfrm>
          <a:prstGeom prst="rect">
            <a:avLst/>
          </a:prstGeom>
        </p:spPr>
      </p:pic>
      <p:pic>
        <p:nvPicPr>
          <p:cNvPr id="40" name="Picture 39" descr="Logo&#10;&#10;Description automatically generated">
            <a:extLst>
              <a:ext uri="{FF2B5EF4-FFF2-40B4-BE49-F238E27FC236}">
                <a16:creationId xmlns:a16="http://schemas.microsoft.com/office/drawing/2014/main" id="{B978F751-4CC3-16AB-3BE1-0993E12F319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30040" y="5316203"/>
            <a:ext cx="736343" cy="730049"/>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96240D16-C7C3-B31D-31AC-8BA55C4AF01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09821" y="5410176"/>
            <a:ext cx="802167" cy="802167"/>
          </a:xfrm>
          <a:prstGeom prst="rect">
            <a:avLst/>
          </a:prstGeom>
        </p:spPr>
      </p:pic>
      <p:pic>
        <p:nvPicPr>
          <p:cNvPr id="42" name="Picture 41">
            <a:extLst>
              <a:ext uri="{FF2B5EF4-FFF2-40B4-BE49-F238E27FC236}">
                <a16:creationId xmlns:a16="http://schemas.microsoft.com/office/drawing/2014/main" id="{A3FBD3E2-4E1F-54D7-986A-D9F93D7A86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25739" y="3651743"/>
            <a:ext cx="1238548" cy="1103188"/>
          </a:xfrm>
          <a:prstGeom prst="rect">
            <a:avLst/>
          </a:prstGeom>
        </p:spPr>
      </p:pic>
      <p:pic>
        <p:nvPicPr>
          <p:cNvPr id="43" name="Picture 2" descr="D:\Documents and Settings\maryroi.goldman\My Documents\My Pictures\MSHARP4.jpg">
            <a:extLst>
              <a:ext uri="{FF2B5EF4-FFF2-40B4-BE49-F238E27FC236}">
                <a16:creationId xmlns:a16="http://schemas.microsoft.com/office/drawing/2014/main" id="{33ABBC7E-AB8A-AFB8-3EE9-C881AD61FA4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903801" y="4972720"/>
            <a:ext cx="1117573" cy="479389"/>
          </a:xfrm>
          <a:prstGeom prst="rect">
            <a:avLst/>
          </a:prstGeom>
          <a:noFill/>
          <a:ln>
            <a:solidFill>
              <a:schemeClr val="tx1"/>
            </a:solidFill>
          </a:ln>
        </p:spPr>
      </p:pic>
      <p:sp>
        <p:nvSpPr>
          <p:cNvPr id="4" name="Oval 3">
            <a:extLst>
              <a:ext uri="{FF2B5EF4-FFF2-40B4-BE49-F238E27FC236}">
                <a16:creationId xmlns:a16="http://schemas.microsoft.com/office/drawing/2014/main" id="{19DCAF92-1228-F195-6F6B-1850DBC2CC3A}"/>
              </a:ext>
            </a:extLst>
          </p:cNvPr>
          <p:cNvSpPr/>
          <p:nvPr/>
        </p:nvSpPr>
        <p:spPr>
          <a:xfrm>
            <a:off x="4614093" y="4843128"/>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B57B10C4-F7D0-EAC7-D8DA-B2C6382DF47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91030" y="4775475"/>
            <a:ext cx="931296" cy="934851"/>
          </a:xfrm>
          <a:prstGeom prst="rect">
            <a:avLst/>
          </a:prstGeom>
        </p:spPr>
      </p:pic>
      <p:sp>
        <p:nvSpPr>
          <p:cNvPr id="9" name="Footer Placeholder 8">
            <a:extLst>
              <a:ext uri="{FF2B5EF4-FFF2-40B4-BE49-F238E27FC236}">
                <a16:creationId xmlns:a16="http://schemas.microsoft.com/office/drawing/2014/main" id="{73198A86-106C-5034-6636-5A181BDE86A0}"/>
              </a:ext>
            </a:extLst>
          </p:cNvPr>
          <p:cNvSpPr>
            <a:spLocks noGrp="1"/>
          </p:cNvSpPr>
          <p:nvPr>
            <p:ph type="ftr" sz="quarter" idx="11"/>
          </p:nvPr>
        </p:nvSpPr>
        <p:spPr>
          <a:xfrm>
            <a:off x="6462587" y="6322561"/>
            <a:ext cx="2895600" cy="365125"/>
          </a:xfrm>
        </p:spPr>
        <p:txBody>
          <a:bodyPr/>
          <a:lstStyle/>
          <a:p>
            <a:r>
              <a:rPr lang="en-US" sz="1800" b="1">
                <a:solidFill>
                  <a:schemeClr val="tx1"/>
                </a:solidFill>
              </a:rPr>
              <a:t>MAR 2026-CUI</a:t>
            </a:r>
            <a:endParaRPr lang="en-US" sz="1800" b="1" dirty="0">
              <a:solidFill>
                <a:schemeClr val="tx1"/>
              </a:solidFill>
            </a:endParaRPr>
          </a:p>
        </p:txBody>
      </p:sp>
    </p:spTree>
    <p:extLst>
      <p:ext uri="{BB962C8B-B14F-4D97-AF65-F5344CB8AC3E}">
        <p14:creationId xmlns:p14="http://schemas.microsoft.com/office/powerpoint/2010/main" val="333160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575975" y="1873429"/>
            <a:ext cx="7435576" cy="4832092"/>
          </a:xfrm>
          <a:prstGeom prst="rect">
            <a:avLst/>
          </a:prstGeom>
          <a:noFill/>
          <a:ln w="9525">
            <a:noFill/>
            <a:miter lim="800000"/>
            <a:headEnd/>
            <a:tailEnd/>
          </a:ln>
          <a:effectLst/>
        </p:spPr>
        <p:txBody>
          <a:bodyPr wrap="square">
            <a:spAutoFit/>
          </a:bodyPr>
          <a:lstStyle/>
          <a:p>
            <a:pPr algn="just"/>
            <a:r>
              <a:rPr lang="en-US" altLang="en-US" sz="1400" dirty="0"/>
              <a:t>Policy validates integration between CD&amp;I, TECOM, Stakeholder and FMF COI. </a:t>
            </a:r>
          </a:p>
          <a:p>
            <a:pPr algn="just"/>
            <a:endParaRPr lang="en-US" altLang="en-US" sz="1400" dirty="0"/>
          </a:p>
          <a:p>
            <a:pPr algn="just"/>
            <a:r>
              <a:rPr lang="en-US" sz="1400" b="1" dirty="0">
                <a:solidFill>
                  <a:srgbClr val="FF0000"/>
                </a:solidFill>
              </a:rPr>
              <a:t>Calling MSG</a:t>
            </a:r>
            <a:r>
              <a:rPr lang="en-US" sz="1400" b="1" dirty="0"/>
              <a:t> </a:t>
            </a:r>
            <a:r>
              <a:rPr lang="en-US" sz="1400" b="1" dirty="0">
                <a:solidFill>
                  <a:srgbClr val="FF0000"/>
                </a:solidFill>
              </a:rPr>
              <a:t>via NIPR DON-ETMS2 </a:t>
            </a:r>
            <a:r>
              <a:rPr lang="en-US" sz="1400" dirty="0"/>
              <a:t>announces COI review and participation details.</a:t>
            </a:r>
          </a:p>
          <a:p>
            <a:endParaRPr lang="en-US" sz="1400" dirty="0"/>
          </a:p>
          <a:p>
            <a:r>
              <a:rPr lang="en-US" sz="1400" b="1" dirty="0">
                <a:solidFill>
                  <a:srgbClr val="FF0000"/>
                </a:solidFill>
              </a:rPr>
              <a:t>Mission Statement:  </a:t>
            </a:r>
            <a:r>
              <a:rPr lang="en-US" sz="1400" dirty="0"/>
              <a:t>Ensures organizational capability and mission intent can be met. Aligns to chosen METs.  </a:t>
            </a:r>
            <a:r>
              <a:rPr lang="en-US" sz="1400" b="1" dirty="0"/>
              <a:t>(Updates are aligned to METs, implemented by TFSD)</a:t>
            </a:r>
          </a:p>
          <a:p>
            <a:r>
              <a:rPr lang="en-US" sz="1400" dirty="0"/>
              <a:t> </a:t>
            </a:r>
          </a:p>
          <a:p>
            <a:r>
              <a:rPr lang="en-US" sz="1400" b="1" dirty="0">
                <a:solidFill>
                  <a:srgbClr val="FF0000"/>
                </a:solidFill>
              </a:rPr>
              <a:t>Marine Corps Tasks (MCTs): </a:t>
            </a:r>
            <a:r>
              <a:rPr lang="en-US" sz="1400" dirty="0"/>
              <a:t>Do defined capabilities/actions/activities continue to satisfy the organizational mission intent? </a:t>
            </a:r>
            <a:r>
              <a:rPr lang="en-US" sz="1400" b="1" dirty="0"/>
              <a:t>(New MCT recommendations/modifications captured during MET/METL review)</a:t>
            </a:r>
          </a:p>
          <a:p>
            <a:endParaRPr lang="en-US" sz="1400" dirty="0"/>
          </a:p>
          <a:p>
            <a:r>
              <a:rPr lang="en-US" sz="1400" b="1" dirty="0">
                <a:solidFill>
                  <a:srgbClr val="FF0000"/>
                </a:solidFill>
              </a:rPr>
              <a:t>T/O&amp;E:</a:t>
            </a:r>
            <a:r>
              <a:rPr lang="en-US" sz="1400" dirty="0">
                <a:solidFill>
                  <a:srgbClr val="FF0000"/>
                </a:solidFill>
              </a:rPr>
              <a:t>  </a:t>
            </a:r>
            <a:r>
              <a:rPr lang="en-US" sz="1400" dirty="0"/>
              <a:t>Current data resident within TFSMS aligns to METs/METL. </a:t>
            </a:r>
          </a:p>
          <a:p>
            <a:r>
              <a:rPr lang="en-US" sz="1400" b="1" dirty="0"/>
              <a:t> (MEE and CMOS captured during MET/METL Review. TOECR process ICW COI Principal Advisor and TFSD)</a:t>
            </a:r>
          </a:p>
          <a:p>
            <a:endParaRPr lang="en-US" sz="1400" dirty="0"/>
          </a:p>
          <a:p>
            <a:r>
              <a:rPr lang="en-US" sz="1400" b="1" dirty="0">
                <a:solidFill>
                  <a:srgbClr val="FF0000"/>
                </a:solidFill>
              </a:rPr>
              <a:t>T&amp;R Manual:  </a:t>
            </a:r>
            <a:r>
              <a:rPr lang="en-US" sz="1400" dirty="0"/>
              <a:t>Training standards, training events/exercises aligned to METs.</a:t>
            </a:r>
          </a:p>
          <a:p>
            <a:r>
              <a:rPr lang="en-US" sz="1400" dirty="0"/>
              <a:t> </a:t>
            </a:r>
            <a:r>
              <a:rPr lang="en-US" sz="1400" b="1" dirty="0"/>
              <a:t>(NEW or modified training recommendations captured during MET/METL review)</a:t>
            </a:r>
          </a:p>
          <a:p>
            <a:pPr marL="228600" indent="-228600">
              <a:buFont typeface="+mj-lt"/>
              <a:buAutoNum type="arabicPeriod"/>
            </a:pPr>
            <a:endParaRPr lang="en-US" sz="1400" dirty="0"/>
          </a:p>
          <a:p>
            <a:r>
              <a:rPr lang="en-US" sz="1400" b="1" dirty="0">
                <a:solidFill>
                  <a:srgbClr val="FF0000"/>
                </a:solidFill>
              </a:rPr>
              <a:t>METL Development MCO aligns to:</a:t>
            </a:r>
          </a:p>
          <a:p>
            <a:pPr marL="285750" indent="-285750">
              <a:buFont typeface="Wingdings" panose="05000000000000000000" pitchFamily="2" charset="2"/>
              <a:buChar char="Ø"/>
            </a:pPr>
            <a:r>
              <a:rPr lang="en-US" sz="1400" b="1" dirty="0">
                <a:solidFill>
                  <a:srgbClr val="FF0000"/>
                </a:solidFill>
              </a:rPr>
              <a:t>MCTL (MCO 3500.26)</a:t>
            </a:r>
          </a:p>
          <a:p>
            <a:pPr marL="285750" indent="-285750">
              <a:buFont typeface="Wingdings" panose="05000000000000000000" pitchFamily="2" charset="2"/>
              <a:buChar char="Ø"/>
            </a:pPr>
            <a:r>
              <a:rPr lang="en-US" sz="1400" b="1" dirty="0">
                <a:solidFill>
                  <a:srgbClr val="FF0000"/>
                </a:solidFill>
              </a:rPr>
              <a:t>Total Force Structure Process (MCO 5311.1E)</a:t>
            </a:r>
          </a:p>
          <a:p>
            <a:pPr marL="285750" indent="-285750">
              <a:buFont typeface="Wingdings" panose="05000000000000000000" pitchFamily="2" charset="2"/>
              <a:buChar char="Ø"/>
            </a:pPr>
            <a:r>
              <a:rPr lang="en-US" sz="1400" b="1" dirty="0">
                <a:solidFill>
                  <a:srgbClr val="FF0000"/>
                </a:solidFill>
              </a:rPr>
              <a:t>MC Readiness Reporting (MCO 3000.13B); GFM policies and processes.</a:t>
            </a:r>
          </a:p>
        </p:txBody>
      </p:sp>
      <p:sp>
        <p:nvSpPr>
          <p:cNvPr id="6" name="Text Box 3"/>
          <p:cNvSpPr txBox="1">
            <a:spLocks noChangeArrowheads="1"/>
          </p:cNvSpPr>
          <p:nvPr/>
        </p:nvSpPr>
        <p:spPr bwMode="auto">
          <a:xfrm>
            <a:off x="301450" y="209550"/>
            <a:ext cx="8842549" cy="769441"/>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p:txBody>
      </p:sp>
      <p:pic>
        <p:nvPicPr>
          <p:cNvPr id="7"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449" y="2817695"/>
            <a:ext cx="1360204" cy="1181387"/>
          </a:xfrm>
          <a:prstGeom prst="rect">
            <a:avLst/>
          </a:prstGeom>
          <a:noFill/>
          <a:ln w="9525">
            <a:noFill/>
            <a:miter lim="800000"/>
            <a:headEnd/>
            <a:tailEnd/>
          </a:ln>
        </p:spPr>
      </p:pic>
      <p:pic>
        <p:nvPicPr>
          <p:cNvPr id="8" name="Picture 124" descr="C:\Users\maryroi.GOLDMAN\Desktop\LOGO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53" y="1424975"/>
            <a:ext cx="1487761" cy="13441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0" y="6356350"/>
            <a:ext cx="1944888" cy="365125"/>
          </a:xfrm>
        </p:spPr>
        <p:txBody>
          <a:bodyPr/>
          <a:lstStyle/>
          <a:p>
            <a:r>
              <a:rPr lang="en-US">
                <a:solidFill>
                  <a:schemeClr val="tx1"/>
                </a:solidFill>
              </a:rPr>
              <a:t>MAR 2026-CUI</a:t>
            </a:r>
            <a:endParaRPr lang="en-US" dirty="0">
              <a:solidFill>
                <a:schemeClr val="tx1"/>
              </a:solidFill>
            </a:endParaRPr>
          </a:p>
        </p:txBody>
      </p:sp>
      <p:grpSp>
        <p:nvGrpSpPr>
          <p:cNvPr id="9" name="Group 12"/>
          <p:cNvGrpSpPr>
            <a:grpSpLocks noChangeAspect="1"/>
          </p:cNvGrpSpPr>
          <p:nvPr/>
        </p:nvGrpSpPr>
        <p:grpSpPr bwMode="auto">
          <a:xfrm>
            <a:off x="237785" y="5113703"/>
            <a:ext cx="1149532" cy="831980"/>
            <a:chOff x="4881" y="240"/>
            <a:chExt cx="639" cy="822"/>
          </a:xfrm>
        </p:grpSpPr>
        <p:pic>
          <p:nvPicPr>
            <p:cNvPr id="11"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3"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Rectangle 1">
            <a:extLst>
              <a:ext uri="{FF2B5EF4-FFF2-40B4-BE49-F238E27FC236}">
                <a16:creationId xmlns:a16="http://schemas.microsoft.com/office/drawing/2014/main" id="{FBB0B793-6CCD-C979-8701-0ACA861D1BB6}"/>
              </a:ext>
            </a:extLst>
          </p:cNvPr>
          <p:cNvSpPr/>
          <p:nvPr/>
        </p:nvSpPr>
        <p:spPr>
          <a:xfrm>
            <a:off x="1798090" y="984411"/>
            <a:ext cx="5849268" cy="646331"/>
          </a:xfrm>
          <a:prstGeom prst="rect">
            <a:avLst/>
          </a:prstGeom>
          <a:solidFill>
            <a:srgbClr val="FFFF00"/>
          </a:solidFill>
          <a:ln>
            <a:solidFill>
              <a:schemeClr val="tx1"/>
            </a:solidFill>
          </a:ln>
        </p:spPr>
        <p:txBody>
          <a:bodyPr wrap="square">
            <a:spAutoFit/>
          </a:bodyPr>
          <a:lstStyle/>
          <a:p>
            <a:pPr algn="ctr"/>
            <a:r>
              <a:rPr lang="en-US" sz="1200" b="1" dirty="0"/>
              <a:t>**2023-2025 MCO Revision:  Modifies 2011 MCO language to address changing roles/responsibilities, required METL development support, and evolving training and readiness reporting advancements.</a:t>
            </a:r>
            <a:endParaRPr lang="en-US" sz="1200" b="1" i="1" dirty="0"/>
          </a:p>
        </p:txBody>
      </p:sp>
      <p:sp>
        <p:nvSpPr>
          <p:cNvPr id="4" name="Slide Number Placeholder 3">
            <a:extLst>
              <a:ext uri="{FF2B5EF4-FFF2-40B4-BE49-F238E27FC236}">
                <a16:creationId xmlns:a16="http://schemas.microsoft.com/office/drawing/2014/main" id="{F4288306-5CE3-785C-D7EF-43AE66586783}"/>
              </a:ext>
            </a:extLst>
          </p:cNvPr>
          <p:cNvSpPr>
            <a:spLocks noGrp="1"/>
          </p:cNvSpPr>
          <p:nvPr>
            <p:ph type="sldNum" sz="quarter" idx="12"/>
          </p:nvPr>
        </p:nvSpPr>
        <p:spPr>
          <a:xfrm>
            <a:off x="6877951" y="6362142"/>
            <a:ext cx="2133600" cy="365125"/>
          </a:xfrm>
        </p:spPr>
        <p:txBody>
          <a:bodyPr/>
          <a:lstStyle/>
          <a:p>
            <a:fld id="{57D7F152-42F7-4C0B-ACE2-8696607C202E}" type="slidenum">
              <a:rPr lang="en-US" smtClean="0">
                <a:solidFill>
                  <a:schemeClr val="tx1"/>
                </a:solidFill>
              </a:rPr>
              <a:pPr/>
              <a:t>10</a:t>
            </a:fld>
            <a:endParaRPr lang="en-US" dirty="0">
              <a:solidFill>
                <a:schemeClr val="tx1"/>
              </a:solidFill>
            </a:endParaRPr>
          </a:p>
        </p:txBody>
      </p:sp>
      <p:pic>
        <p:nvPicPr>
          <p:cNvPr id="5" name="Picture 4">
            <a:extLst>
              <a:ext uri="{FF2B5EF4-FFF2-40B4-BE49-F238E27FC236}">
                <a16:creationId xmlns:a16="http://schemas.microsoft.com/office/drawing/2014/main" id="{0D98A05E-744D-0484-CB8C-8062C85F6820}"/>
              </a:ext>
            </a:extLst>
          </p:cNvPr>
          <p:cNvPicPr>
            <a:picLocks noChangeAspect="1"/>
          </p:cNvPicPr>
          <p:nvPr/>
        </p:nvPicPr>
        <p:blipFill>
          <a:blip r:embed="rId6"/>
          <a:stretch>
            <a:fillRect/>
          </a:stretch>
        </p:blipFill>
        <p:spPr>
          <a:xfrm>
            <a:off x="49127" y="3910973"/>
            <a:ext cx="798645" cy="804742"/>
          </a:xfrm>
          <a:prstGeom prst="rect">
            <a:avLst/>
          </a:prstGeom>
        </p:spPr>
      </p:pic>
      <p:pic>
        <p:nvPicPr>
          <p:cNvPr id="10" name="Picture 9" descr="Text&#10;&#10;Description automatically generated">
            <a:extLst>
              <a:ext uri="{FF2B5EF4-FFF2-40B4-BE49-F238E27FC236}">
                <a16:creationId xmlns:a16="http://schemas.microsoft.com/office/drawing/2014/main" id="{44F82D3B-C29F-8236-5495-3465116D2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313" y="4101602"/>
            <a:ext cx="965800" cy="686226"/>
          </a:xfrm>
          <a:prstGeom prst="rect">
            <a:avLst/>
          </a:prstGeom>
        </p:spPr>
      </p:pic>
    </p:spTree>
    <p:extLst>
      <p:ext uri="{BB962C8B-B14F-4D97-AF65-F5344CB8AC3E}">
        <p14:creationId xmlns:p14="http://schemas.microsoft.com/office/powerpoint/2010/main" val="1477727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817693" y="344341"/>
            <a:ext cx="6070263" cy="669914"/>
          </a:xfrm>
          <a:prstGeom prst="rect">
            <a:avLst/>
          </a:prstGeom>
          <a:noFill/>
          <a:ln w="9525">
            <a:noFill/>
            <a:miter lim="800000"/>
            <a:headEnd/>
            <a:tailEnd/>
          </a:ln>
          <a:effectLst/>
        </p:spPr>
        <p:txBody>
          <a:bodyPr wrap="square" anchor="ctr">
            <a:noAutofit/>
          </a:bodyPr>
          <a:lstStyle/>
          <a:p>
            <a:pPr algn="ctr">
              <a:tabLst>
                <a:tab pos="1200150" algn="l"/>
                <a:tab pos="2657475" algn="l"/>
              </a:tabLst>
            </a:pPr>
            <a:r>
              <a:rPr lang="en-US" sz="2400" b="1" dirty="0"/>
              <a:t>MET / METL Review Process</a:t>
            </a:r>
          </a:p>
          <a:p>
            <a:pPr algn="ctr">
              <a:tabLst>
                <a:tab pos="1200150" algn="l"/>
                <a:tab pos="2657475" algn="l"/>
              </a:tabLst>
            </a:pPr>
            <a:r>
              <a:rPr lang="en-US" sz="2000" b="1" dirty="0"/>
              <a:t>Review Coordination &amp; Timelines of</a:t>
            </a:r>
          </a:p>
          <a:p>
            <a:pPr algn="ctr">
              <a:tabLst>
                <a:tab pos="1200150" algn="l"/>
                <a:tab pos="2657475" algn="l"/>
              </a:tabLst>
            </a:pPr>
            <a:r>
              <a:rPr lang="en-US" sz="2000" b="1" dirty="0"/>
              <a:t>Developed Deliverables to Implementation</a:t>
            </a:r>
          </a:p>
          <a:p>
            <a:pPr algn="ctr">
              <a:tabLst>
                <a:tab pos="1200150" algn="l"/>
                <a:tab pos="2657475" algn="l"/>
              </a:tabLst>
            </a:pPr>
            <a:endParaRPr lang="en-US" sz="2400" b="1" dirty="0"/>
          </a:p>
        </p:txBody>
      </p:sp>
      <p:sp>
        <p:nvSpPr>
          <p:cNvPr id="20" name="Rectangle 19"/>
          <p:cNvSpPr/>
          <p:nvPr/>
        </p:nvSpPr>
        <p:spPr>
          <a:xfrm>
            <a:off x="4602569" y="1366575"/>
            <a:ext cx="4448114" cy="5147083"/>
          </a:xfrm>
          <a:prstGeom prst="rect">
            <a:avLst/>
          </a:prstGeom>
          <a:solidFill>
            <a:schemeClr val="bg1"/>
          </a:solid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90 Days:  TFSD MCTL/METL Branch contacts Principal Advisor org and TECOM to identify Lead AOs to assist with METL Review and coordinate required METL review info for Calling MSG released via DON-ETMS2.</a:t>
            </a:r>
          </a:p>
          <a:p>
            <a:endParaRPr lang="en-US" sz="900" b="1" dirty="0">
              <a:solidFill>
                <a:schemeClr val="tx1"/>
              </a:solidFill>
            </a:endParaRPr>
          </a:p>
          <a:p>
            <a:r>
              <a:rPr lang="en-US" sz="900" b="1" dirty="0">
                <a:solidFill>
                  <a:schemeClr val="tx1"/>
                </a:solidFill>
              </a:rPr>
              <a:t>80-60 Days:  TFSD MCTL/METL Branch establishes </a:t>
            </a:r>
            <a:r>
              <a:rPr lang="en-US" sz="900" b="1" dirty="0" err="1">
                <a:solidFill>
                  <a:schemeClr val="tx1"/>
                </a:solidFill>
              </a:rPr>
              <a:t>MSOutlook</a:t>
            </a:r>
            <a:r>
              <a:rPr lang="en-US" sz="900" b="1" dirty="0">
                <a:solidFill>
                  <a:schemeClr val="tx1"/>
                </a:solidFill>
              </a:rPr>
              <a:t> TEAMS site as repository for review RAHs, current METs/METL and TFSMS products, leveling info, etc. </a:t>
            </a:r>
          </a:p>
          <a:p>
            <a:endParaRPr lang="en-US" sz="900" b="1" dirty="0">
              <a:solidFill>
                <a:schemeClr val="tx1"/>
              </a:solidFill>
            </a:endParaRPr>
          </a:p>
          <a:p>
            <a:r>
              <a:rPr lang="en-US" sz="900" b="1" dirty="0">
                <a:solidFill>
                  <a:schemeClr val="tx1"/>
                </a:solidFill>
              </a:rPr>
              <a:t>60-30 Days:</a:t>
            </a:r>
            <a:r>
              <a:rPr lang="en-US" sz="900" b="1" dirty="0">
                <a:solidFill>
                  <a:prstClr val="black"/>
                </a:solidFill>
              </a:rPr>
              <a:t>  Attendees informs TFSD MCTL/METL Branch intent to participate and Roster is updated.  </a:t>
            </a:r>
            <a:endParaRPr lang="en-US" sz="900" b="1" dirty="0">
              <a:solidFill>
                <a:schemeClr val="tx1"/>
              </a:solidFill>
            </a:endParaRPr>
          </a:p>
          <a:p>
            <a:endParaRPr lang="en-US" sz="900" b="1" dirty="0">
              <a:solidFill>
                <a:schemeClr val="tx1"/>
              </a:solidFill>
            </a:endParaRPr>
          </a:p>
          <a:p>
            <a:r>
              <a:rPr lang="en-US" sz="900" b="1" dirty="0">
                <a:solidFill>
                  <a:schemeClr val="tx1"/>
                </a:solidFill>
              </a:rPr>
              <a:t>1-5 Days METL WG:  TFSD MCTL/METL Branch provides leveling and intent for review. Lead Stakeholder AO provides overview of leadership guidance and mission intent.  Breakout WG is established if required.  </a:t>
            </a:r>
          </a:p>
          <a:p>
            <a:endParaRPr lang="en-US" sz="900" b="1" dirty="0">
              <a:solidFill>
                <a:schemeClr val="tx1"/>
              </a:solidFill>
            </a:endParaRPr>
          </a:p>
          <a:p>
            <a:r>
              <a:rPr lang="en-US" sz="900" b="1" dirty="0">
                <a:solidFill>
                  <a:schemeClr val="tx1"/>
                </a:solidFill>
              </a:rPr>
              <a:t>7-10 Days Post METL WG:  Developed products and deliverables reviewed by stakeholder orgs for any additional refinements.  Final refinements provided to TFSD MCTL/METL Branch prior to staffing.  </a:t>
            </a:r>
          </a:p>
          <a:p>
            <a:endParaRPr lang="en-US" sz="900" b="1" dirty="0">
              <a:solidFill>
                <a:schemeClr val="tx1"/>
              </a:solidFill>
            </a:endParaRPr>
          </a:p>
          <a:p>
            <a:r>
              <a:rPr lang="en-US" sz="900" b="1" dirty="0">
                <a:solidFill>
                  <a:schemeClr val="tx1"/>
                </a:solidFill>
              </a:rPr>
              <a:t>14 Working Days:  O6 Level staffing of METL products within DON ETMS2 conducted by TFSD MCTL/METL Branch. </a:t>
            </a:r>
          </a:p>
          <a:p>
            <a:endParaRPr lang="en-US" sz="900" b="1" dirty="0">
              <a:solidFill>
                <a:schemeClr val="tx1"/>
              </a:solidFill>
            </a:endParaRPr>
          </a:p>
          <a:p>
            <a:r>
              <a:rPr lang="en-US" sz="900" b="1" dirty="0">
                <a:solidFill>
                  <a:schemeClr val="tx1"/>
                </a:solidFill>
              </a:rPr>
              <a:t>14 Working Days:  TFSD MCTL/METL Branch adjudicates received O6 level comments.  </a:t>
            </a:r>
          </a:p>
          <a:p>
            <a:endParaRPr lang="en-US" sz="900" b="1" dirty="0">
              <a:solidFill>
                <a:schemeClr val="tx1"/>
              </a:solidFill>
            </a:endParaRPr>
          </a:p>
          <a:p>
            <a:r>
              <a:rPr lang="en-US" sz="900" b="1" dirty="0">
                <a:solidFill>
                  <a:schemeClr val="tx1"/>
                </a:solidFill>
              </a:rPr>
              <a:t>14 Working Days:  GO Level staffing of METL products within DON ETMS2 conducted by TFSD MCTL/METL Branch. </a:t>
            </a:r>
          </a:p>
          <a:p>
            <a:endParaRPr lang="en-US" sz="900" b="1" dirty="0">
              <a:solidFill>
                <a:schemeClr val="tx1"/>
              </a:solidFill>
            </a:endParaRPr>
          </a:p>
          <a:p>
            <a:r>
              <a:rPr lang="en-US" sz="900" b="1" dirty="0">
                <a:solidFill>
                  <a:schemeClr val="tx1"/>
                </a:solidFill>
              </a:rPr>
              <a:t>14 Working Days:  TFSD MCTL/METL Branch adjudicates received GO level comments. </a:t>
            </a:r>
          </a:p>
          <a:p>
            <a:endParaRPr lang="en-US" sz="900" b="1" dirty="0">
              <a:solidFill>
                <a:schemeClr val="tx1"/>
              </a:solidFill>
            </a:endParaRPr>
          </a:p>
          <a:p>
            <a:r>
              <a:rPr lang="en-US" sz="900" b="1" dirty="0">
                <a:solidFill>
                  <a:schemeClr val="tx1"/>
                </a:solidFill>
              </a:rPr>
              <a:t>MCTL/METL Branch prepares Decision Memorandum for DC CD&amp;I validation of products. </a:t>
            </a:r>
          </a:p>
          <a:p>
            <a:pPr marL="171450" indent="-171450">
              <a:buFont typeface="Arial" panose="020B0604020202020204" pitchFamily="34" charset="0"/>
              <a:buChar char="•"/>
            </a:pPr>
            <a:r>
              <a:rPr lang="en-US" sz="900" b="1" dirty="0">
                <a:solidFill>
                  <a:schemeClr val="tx1"/>
                </a:solidFill>
              </a:rPr>
              <a:t>TFSD MCTL/METL Branch incorporates METL data modifications within MCTIMS for immediate interface to DRRS.  </a:t>
            </a:r>
          </a:p>
          <a:p>
            <a:pPr marL="171450" indent="-171450">
              <a:buFont typeface="Arial" panose="020B0604020202020204" pitchFamily="34" charset="0"/>
              <a:buChar char="•"/>
            </a:pPr>
            <a:r>
              <a:rPr lang="en-US" sz="900" b="1" dirty="0">
                <a:solidFill>
                  <a:schemeClr val="tx1"/>
                </a:solidFill>
              </a:rPr>
              <a:t>TFSD MCTL/METL Branch coordinates captured CMOS and MEE change recommendations, if any, with TFSD MAGTF Branch sections and PP&amp;O POR.</a:t>
            </a:r>
          </a:p>
          <a:p>
            <a:pPr marL="171450" indent="-171450">
              <a:buFont typeface="Arial" panose="020B0604020202020204" pitchFamily="34" charset="0"/>
              <a:buChar char="•"/>
            </a:pPr>
            <a:r>
              <a:rPr lang="en-US" sz="900" b="1" dirty="0">
                <a:solidFill>
                  <a:schemeClr val="tx1"/>
                </a:solidFill>
              </a:rPr>
              <a:t>TFSD MCTL/METL Branch provides TECOM MET/METL approval status allowing necessary community training events and T&amp;R manual refinements to proceed.</a:t>
            </a:r>
          </a:p>
        </p:txBody>
      </p:sp>
      <p:sp>
        <p:nvSpPr>
          <p:cNvPr id="24" name="Right Arrow 23"/>
          <p:cNvSpPr/>
          <p:nvPr/>
        </p:nvSpPr>
        <p:spPr>
          <a:xfrm rot="10800000" flipH="1">
            <a:off x="1889608" y="1853693"/>
            <a:ext cx="513584" cy="36743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31" name="Rectangle 3"/>
          <p:cNvSpPr>
            <a:spLocks noChangeArrowheads="1"/>
          </p:cNvSpPr>
          <p:nvPr/>
        </p:nvSpPr>
        <p:spPr bwMode="auto">
          <a:xfrm>
            <a:off x="2474337" y="1739395"/>
            <a:ext cx="1936480" cy="525473"/>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CD&amp;I CDD TFSD</a:t>
            </a:r>
          </a:p>
          <a:p>
            <a:pPr algn="ctr">
              <a:tabLst>
                <a:tab pos="1200150" algn="l"/>
                <a:tab pos="2657475" algn="l"/>
              </a:tabLst>
            </a:pPr>
            <a:r>
              <a:rPr lang="en-US" sz="1200" b="1" dirty="0"/>
              <a:t>MCTL/METL Branch</a:t>
            </a:r>
          </a:p>
        </p:txBody>
      </p:sp>
      <p:pic>
        <p:nvPicPr>
          <p:cNvPr id="35" name="Picture 34"/>
          <p:cNvPicPr>
            <a:picLocks noChangeAspect="1"/>
          </p:cNvPicPr>
          <p:nvPr/>
        </p:nvPicPr>
        <p:blipFill>
          <a:blip r:embed="rId3"/>
          <a:stretch>
            <a:fillRect/>
          </a:stretch>
        </p:blipFill>
        <p:spPr>
          <a:xfrm>
            <a:off x="217404" y="2400682"/>
            <a:ext cx="1600289" cy="2063441"/>
          </a:xfrm>
          <a:prstGeom prst="rect">
            <a:avLst/>
          </a:prstGeom>
          <a:ln w="28575">
            <a:solidFill>
              <a:schemeClr val="tx1"/>
            </a:solidFill>
          </a:ln>
        </p:spPr>
      </p:pic>
      <p:sp>
        <p:nvSpPr>
          <p:cNvPr id="38" name="Rectangle 3"/>
          <p:cNvSpPr>
            <a:spLocks noChangeArrowheads="1"/>
          </p:cNvSpPr>
          <p:nvPr/>
        </p:nvSpPr>
        <p:spPr bwMode="auto">
          <a:xfrm>
            <a:off x="2491733" y="2370138"/>
            <a:ext cx="1936480" cy="786383"/>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Stakeholders</a:t>
            </a:r>
          </a:p>
          <a:p>
            <a:pPr algn="ctr">
              <a:tabLst>
                <a:tab pos="1200150" algn="l"/>
                <a:tab pos="2657475" algn="l"/>
              </a:tabLst>
            </a:pPr>
            <a:r>
              <a:rPr lang="en-US" sz="1200" b="1" dirty="0"/>
              <a:t>PP&amp;O, AVN, I&amp;L, DC I,</a:t>
            </a:r>
          </a:p>
          <a:p>
            <a:pPr algn="ctr">
              <a:tabLst>
                <a:tab pos="1200150" algn="l"/>
                <a:tab pos="2657475" algn="l"/>
              </a:tabLst>
            </a:pPr>
            <a:r>
              <a:rPr lang="en-US" sz="1200" b="1" dirty="0"/>
              <a:t>MCICOM</a:t>
            </a:r>
          </a:p>
        </p:txBody>
      </p:sp>
      <p:sp>
        <p:nvSpPr>
          <p:cNvPr id="39" name="Rectangle 3"/>
          <p:cNvSpPr>
            <a:spLocks noChangeArrowheads="1"/>
          </p:cNvSpPr>
          <p:nvPr/>
        </p:nvSpPr>
        <p:spPr bwMode="auto">
          <a:xfrm>
            <a:off x="2474337" y="3785897"/>
            <a:ext cx="1936480" cy="457204"/>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FMF Units</a:t>
            </a:r>
          </a:p>
        </p:txBody>
      </p:sp>
      <p:sp>
        <p:nvSpPr>
          <p:cNvPr id="40" name="Rectangle 3"/>
          <p:cNvSpPr>
            <a:spLocks noChangeArrowheads="1"/>
          </p:cNvSpPr>
          <p:nvPr/>
        </p:nvSpPr>
        <p:spPr bwMode="auto">
          <a:xfrm>
            <a:off x="2474337" y="3292413"/>
            <a:ext cx="1936480" cy="398099"/>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TECOM</a:t>
            </a:r>
          </a:p>
        </p:txBody>
      </p:sp>
      <p:sp>
        <p:nvSpPr>
          <p:cNvPr id="13" name="Rectangle 3"/>
          <p:cNvSpPr>
            <a:spLocks noChangeArrowheads="1"/>
          </p:cNvSpPr>
          <p:nvPr/>
        </p:nvSpPr>
        <p:spPr bwMode="auto">
          <a:xfrm>
            <a:off x="2474337" y="4390051"/>
            <a:ext cx="1936480" cy="328006"/>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PP&amp;O Readiness</a:t>
            </a:r>
          </a:p>
        </p:txBody>
      </p:sp>
      <p:sp>
        <p:nvSpPr>
          <p:cNvPr id="14" name="Rectangle 3"/>
          <p:cNvSpPr>
            <a:spLocks noChangeArrowheads="1"/>
          </p:cNvSpPr>
          <p:nvPr/>
        </p:nvSpPr>
        <p:spPr bwMode="auto">
          <a:xfrm>
            <a:off x="217404" y="1739395"/>
            <a:ext cx="1601060" cy="654483"/>
          </a:xfrm>
          <a:prstGeom prst="rect">
            <a:avLst/>
          </a:prstGeom>
          <a:solidFill>
            <a:schemeClr val="accent3">
              <a:lumMod val="60000"/>
              <a:lumOff val="40000"/>
              <a:alpha val="80000"/>
            </a:schemeClr>
          </a:solidFill>
          <a:ln w="25400" algn="ctr">
            <a:solidFill>
              <a:schemeClr val="tx1"/>
            </a:solidFill>
            <a:round/>
            <a:headEnd/>
            <a:tailEnd/>
          </a:ln>
        </p:spPr>
        <p:txBody>
          <a:bodyPr wrap="none" lIns="25716" tIns="25716" rIns="51431" bIns="25716" anchor="ctr"/>
          <a:lstStyle/>
          <a:p>
            <a:pPr algn="ctr">
              <a:tabLst>
                <a:tab pos="900113" algn="l"/>
                <a:tab pos="1993106" algn="l"/>
              </a:tabLst>
            </a:pPr>
            <a:r>
              <a:rPr lang="en-US" sz="900" b="1" dirty="0">
                <a:solidFill>
                  <a:prstClr val="black"/>
                </a:solidFill>
              </a:rPr>
              <a:t>CD&amp;I  MARADMIN</a:t>
            </a:r>
          </a:p>
          <a:p>
            <a:pPr algn="ctr">
              <a:tabLst>
                <a:tab pos="900113" algn="l"/>
                <a:tab pos="1993106" algn="l"/>
              </a:tabLst>
            </a:pPr>
            <a:r>
              <a:rPr lang="en-US" sz="900" b="1" dirty="0">
                <a:solidFill>
                  <a:prstClr val="black"/>
                </a:solidFill>
              </a:rPr>
              <a:t>FY METL / T&amp;R Manual </a:t>
            </a:r>
          </a:p>
          <a:p>
            <a:pPr algn="ctr">
              <a:tabLst>
                <a:tab pos="900113" algn="l"/>
                <a:tab pos="1993106" algn="l"/>
              </a:tabLst>
            </a:pPr>
            <a:r>
              <a:rPr lang="en-US" sz="900" b="1" dirty="0">
                <a:solidFill>
                  <a:prstClr val="black"/>
                </a:solidFill>
              </a:rPr>
              <a:t>Review Schedule</a:t>
            </a:r>
          </a:p>
        </p:txBody>
      </p:sp>
      <p:sp>
        <p:nvSpPr>
          <p:cNvPr id="2" name="Footer Placeholder 1"/>
          <p:cNvSpPr>
            <a:spLocks noGrp="1"/>
          </p:cNvSpPr>
          <p:nvPr>
            <p:ph type="ftr" sz="quarter" idx="11"/>
          </p:nvPr>
        </p:nvSpPr>
        <p:spPr>
          <a:xfrm>
            <a:off x="-578224" y="6322741"/>
            <a:ext cx="2895600"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57D7F152-42F7-4C0B-ACE2-8696607C202E}" type="slidenum">
              <a:rPr lang="en-US" smtClean="0"/>
              <a:pPr/>
              <a:t>11</a:t>
            </a:fld>
            <a:endParaRPr lang="en-US" dirty="0"/>
          </a:p>
        </p:txBody>
      </p:sp>
    </p:spTree>
    <p:extLst>
      <p:ext uri="{BB962C8B-B14F-4D97-AF65-F5344CB8AC3E}">
        <p14:creationId xmlns:p14="http://schemas.microsoft.com/office/powerpoint/2010/main" val="61999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2"/>
          </p:nvPr>
        </p:nvSpPr>
        <p:spPr>
          <a:xfrm>
            <a:off x="6953063" y="6495899"/>
            <a:ext cx="2133600" cy="365125"/>
          </a:xfrm>
        </p:spPr>
        <p:txBody>
          <a:bodyPr/>
          <a:lstStyle/>
          <a:p>
            <a:r>
              <a:rPr lang="en-US" dirty="0">
                <a:solidFill>
                  <a:schemeClr val="tx1"/>
                </a:solidFill>
              </a:rPr>
              <a:t>11</a:t>
            </a:r>
          </a:p>
        </p:txBody>
      </p:sp>
      <p:graphicFrame>
        <p:nvGraphicFramePr>
          <p:cNvPr id="1248332" name="Group 76"/>
          <p:cNvGraphicFramePr>
            <a:graphicFrameLocks noGrp="1"/>
          </p:cNvGraphicFramePr>
          <p:nvPr>
            <p:ph idx="4294967295"/>
            <p:extLst>
              <p:ext uri="{D42A27DB-BD31-4B8C-83A1-F6EECF244321}">
                <p14:modId xmlns:p14="http://schemas.microsoft.com/office/powerpoint/2010/main" val="80100106"/>
              </p:ext>
            </p:extLst>
          </p:nvPr>
        </p:nvGraphicFramePr>
        <p:xfrm>
          <a:off x="0" y="1219617"/>
          <a:ext cx="9144000" cy="3462492"/>
        </p:xfrm>
        <a:graphic>
          <a:graphicData uri="http://schemas.openxmlformats.org/drawingml/2006/table">
            <a:tbl>
              <a:tblPr/>
              <a:tblGrid>
                <a:gridCol w="1228725">
                  <a:extLst>
                    <a:ext uri="{9D8B030D-6E8A-4147-A177-3AD203B41FA5}">
                      <a16:colId xmlns:a16="http://schemas.microsoft.com/office/drawing/2014/main" val="20000"/>
                    </a:ext>
                  </a:extLst>
                </a:gridCol>
                <a:gridCol w="2350047">
                  <a:extLst>
                    <a:ext uri="{9D8B030D-6E8A-4147-A177-3AD203B41FA5}">
                      <a16:colId xmlns:a16="http://schemas.microsoft.com/office/drawing/2014/main" val="20001"/>
                    </a:ext>
                  </a:extLst>
                </a:gridCol>
                <a:gridCol w="2098128">
                  <a:extLst>
                    <a:ext uri="{9D8B030D-6E8A-4147-A177-3AD203B41FA5}">
                      <a16:colId xmlns:a16="http://schemas.microsoft.com/office/drawing/2014/main" val="20002"/>
                    </a:ext>
                  </a:extLst>
                </a:gridCol>
                <a:gridCol w="1689100">
                  <a:extLst>
                    <a:ext uri="{9D8B030D-6E8A-4147-A177-3AD203B41FA5}">
                      <a16:colId xmlns:a16="http://schemas.microsoft.com/office/drawing/2014/main" val="20003"/>
                    </a:ext>
                  </a:extLst>
                </a:gridCol>
                <a:gridCol w="1778000">
                  <a:extLst>
                    <a:ext uri="{9D8B030D-6E8A-4147-A177-3AD203B41FA5}">
                      <a16:colId xmlns:a16="http://schemas.microsoft.com/office/drawing/2014/main" val="20004"/>
                    </a:ext>
                  </a:extLst>
                </a:gridCol>
              </a:tblGrid>
              <a:tr h="253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SUPPLIERS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INPUTS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PROCESS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OUTPUTS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CUSTOMERS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0"/>
                  </a:ext>
                </a:extLst>
              </a:tr>
              <a:tr h="2815255">
                <a:tc>
                  <a:txBody>
                    <a:bodyPr/>
                    <a:lstStyle/>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Units</a:t>
                      </a:r>
                    </a:p>
                    <a:p>
                      <a:pPr marL="111125" marR="0" lvl="0" indent="-111125"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dirty="0">
                        <a:ln>
                          <a:noFill/>
                        </a:ln>
                        <a:solidFill>
                          <a:schemeClr val="tx1"/>
                        </a:solidFill>
                        <a:effectLst/>
                        <a:latin typeface="Arial" charset="0"/>
                      </a:endParaRPr>
                    </a:p>
                    <a:p>
                      <a:pPr marL="111125" marR="0" lvl="0" indent="-111125"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dirty="0">
                        <a:ln>
                          <a:noFill/>
                        </a:ln>
                        <a:solidFill>
                          <a:schemeClr val="tx1"/>
                        </a:solidFill>
                        <a:effectLst/>
                        <a:latin typeface="Arial" charset="0"/>
                      </a:endParaRP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Installations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Unit w/Designed Capability</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Mission Statement</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SE / Installation Support to the Warfighter</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MCTL Task/s</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USMC or Joint Doctrine</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T/O (MOS) &amp; T/E (MEE/PEI)</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Training Events (E-Coded  Individual/Collective)  Exercises and CERTS aligned to COI T&amp;R Manuals</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err="1">
                          <a:ln>
                            <a:noFill/>
                          </a:ln>
                          <a:solidFill>
                            <a:schemeClr val="tx1"/>
                          </a:solidFill>
                          <a:effectLst/>
                          <a:latin typeface="Arial" charset="0"/>
                        </a:rPr>
                        <a:t>DoDI</a:t>
                      </a:r>
                      <a:r>
                        <a:rPr kumimoji="0" lang="en-US" sz="1200" b="1" i="0" u="none" strike="noStrike" cap="none" normalizeH="0" baseline="0" dirty="0">
                          <a:ln>
                            <a:noFill/>
                          </a:ln>
                          <a:solidFill>
                            <a:schemeClr val="tx1"/>
                          </a:solidFill>
                          <a:effectLst/>
                          <a:latin typeface="Arial" charset="0"/>
                        </a:rPr>
                        <a:t> – Installation Benchmark and/or Title X Requirements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117475" marR="0" lvl="0" indent="-117475" algn="l" defTabSz="117475"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Process Flowchart Below</a:t>
                      </a:r>
                    </a:p>
                    <a:p>
                      <a:pPr marL="117475" marR="0" lvl="0" indent="-117475" algn="l" defTabSz="117475" rtl="0" eaLnBrk="1" fontAlgn="base" latinLnBrk="0" hangingPunct="1">
                        <a:lnSpc>
                          <a:spcPct val="8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ndParaRPr>
                    </a:p>
                    <a:p>
                      <a:pPr marL="117475" marR="0" lvl="0" indent="-117475" algn="l" defTabSz="117475"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Policy Controls:</a:t>
                      </a:r>
                    </a:p>
                    <a:p>
                      <a:pPr marL="117475" marR="0" lvl="0" indent="-117475" algn="l" defTabSz="117475" rtl="0" eaLnBrk="1" fontAlgn="base" latinLnBrk="0" hangingPunct="1">
                        <a:lnSpc>
                          <a:spcPct val="80000"/>
                        </a:lnSpc>
                        <a:spcBef>
                          <a:spcPct val="20000"/>
                        </a:spcBef>
                        <a:spcAft>
                          <a:spcPct val="0"/>
                        </a:spcAft>
                        <a:buClrTx/>
                        <a:buSzTx/>
                        <a:buFont typeface="Arial" pitchFamily="34" charset="0"/>
                        <a:buChar char="•"/>
                        <a:tabLst/>
                        <a:defRPr/>
                      </a:pPr>
                      <a:r>
                        <a:rPr kumimoji="0" lang="en-US" sz="1200" b="1" i="0" u="none" strike="noStrike" cap="none" normalizeH="0" baseline="0" dirty="0" err="1">
                          <a:ln>
                            <a:noFill/>
                          </a:ln>
                          <a:solidFill>
                            <a:schemeClr val="tx1"/>
                          </a:solidFill>
                          <a:effectLst/>
                          <a:latin typeface="Arial" charset="0"/>
                        </a:rPr>
                        <a:t>DoD</a:t>
                      </a:r>
                      <a:r>
                        <a:rPr kumimoji="0" lang="en-US" sz="1200" b="1" i="0" u="none" strike="noStrike" cap="none" normalizeH="0" baseline="0" dirty="0">
                          <a:ln>
                            <a:noFill/>
                          </a:ln>
                          <a:solidFill>
                            <a:schemeClr val="tx1"/>
                          </a:solidFill>
                          <a:effectLst/>
                          <a:latin typeface="Arial" charset="0"/>
                        </a:rPr>
                        <a:t> DRRS Enterprise Policies</a:t>
                      </a:r>
                    </a:p>
                    <a:p>
                      <a:pPr marL="117475" marR="0" lvl="0" indent="-117475" algn="l" defTabSz="117475" rtl="0" eaLnBrk="1" fontAlgn="base" latinLnBrk="0" hangingPunct="1">
                        <a:lnSpc>
                          <a:spcPct val="80000"/>
                        </a:lnSpc>
                        <a:spcBef>
                          <a:spcPct val="20000"/>
                        </a:spcBef>
                        <a:spcAft>
                          <a:spcPct val="0"/>
                        </a:spcAft>
                        <a:buClrTx/>
                        <a:buSzTx/>
                        <a:buFontTx/>
                        <a:buChar char="•"/>
                        <a:tabLst/>
                        <a:defRPr/>
                      </a:pPr>
                      <a:r>
                        <a:rPr kumimoji="0" lang="en-US" sz="1200" b="1" i="0" u="none" strike="noStrike" cap="none" normalizeH="0" baseline="0" dirty="0">
                          <a:ln>
                            <a:noFill/>
                          </a:ln>
                          <a:solidFill>
                            <a:schemeClr val="tx1"/>
                          </a:solidFill>
                          <a:effectLst/>
                          <a:latin typeface="Arial" charset="0"/>
                        </a:rPr>
                        <a:t>MCO 3000.13B DRRS</a:t>
                      </a:r>
                    </a:p>
                    <a:p>
                      <a:pPr marL="117475" marR="0" lvl="0" indent="-117475" algn="l" defTabSz="117475" rtl="0" eaLnBrk="1" fontAlgn="base" latinLnBrk="0" hangingPunct="1">
                        <a:lnSpc>
                          <a:spcPct val="80000"/>
                        </a:lnSpc>
                        <a:spcBef>
                          <a:spcPct val="20000"/>
                        </a:spcBef>
                        <a:spcAft>
                          <a:spcPct val="0"/>
                        </a:spcAft>
                        <a:buClrTx/>
                        <a:buSzTx/>
                        <a:buFontTx/>
                        <a:buChar char="•"/>
                        <a:tabLst/>
                        <a:defRPr/>
                      </a:pPr>
                      <a:r>
                        <a:rPr kumimoji="0" lang="en-US" sz="1200" b="1" i="0" u="none" strike="noStrike" cap="none" normalizeH="0" baseline="0" dirty="0">
                          <a:ln>
                            <a:noFill/>
                          </a:ln>
                          <a:solidFill>
                            <a:schemeClr val="tx1"/>
                          </a:solidFill>
                          <a:effectLst/>
                          <a:latin typeface="Arial" charset="0"/>
                        </a:rPr>
                        <a:t>MCO 3500.26 </a:t>
                      </a:r>
                      <a:r>
                        <a:rPr kumimoji="0" lang="en-US" sz="1200" b="1" i="0" u="none" strike="noStrike" cap="none" normalizeH="0" baseline="0" dirty="0">
                          <a:ln>
                            <a:noFill/>
                          </a:ln>
                          <a:solidFill>
                            <a:schemeClr val="accent3">
                              <a:lumMod val="75000"/>
                            </a:schemeClr>
                          </a:solidFill>
                          <a:effectLst/>
                          <a:latin typeface="Arial" charset="0"/>
                        </a:rPr>
                        <a:t>(MCTL)</a:t>
                      </a:r>
                      <a:endParaRPr kumimoji="0" lang="en-US" sz="1200" b="1" i="0" u="none" strike="noStrike" cap="none" normalizeH="0" baseline="0" dirty="0">
                        <a:ln>
                          <a:noFill/>
                        </a:ln>
                        <a:solidFill>
                          <a:schemeClr val="tx1"/>
                        </a:solidFill>
                        <a:effectLst/>
                        <a:latin typeface="Arial" charset="0"/>
                      </a:endParaRP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5311.1E (TFSP)</a:t>
                      </a: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3500.110 </a:t>
                      </a:r>
                      <a:r>
                        <a:rPr kumimoji="0" lang="en-US" sz="1200" b="1" i="0" u="none" strike="noStrike" cap="none" normalizeH="0" baseline="0" dirty="0">
                          <a:ln>
                            <a:noFill/>
                          </a:ln>
                          <a:solidFill>
                            <a:schemeClr val="accent3">
                              <a:lumMod val="75000"/>
                            </a:schemeClr>
                          </a:solidFill>
                          <a:effectLst/>
                          <a:latin typeface="Arial" charset="0"/>
                        </a:rPr>
                        <a:t>(METL)</a:t>
                      </a: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1553.10 (MCTIMS)</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METL Development</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Workshops </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Stakeholder Adjudicate</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Incorporation into</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MCTL / </a:t>
                      </a:r>
                      <a:r>
                        <a:rPr kumimoji="0" lang="en-US" sz="1200" b="1" i="0" u="none" strike="noStrike" cap="none" normalizeH="0" baseline="0" dirty="0">
                          <a:ln>
                            <a:noFill/>
                          </a:ln>
                          <a:solidFill>
                            <a:schemeClr val="accent3">
                              <a:lumMod val="75000"/>
                            </a:schemeClr>
                          </a:solidFill>
                          <a:effectLst/>
                          <a:latin typeface="Arial" charset="0"/>
                        </a:rPr>
                        <a:t>MCTIMS </a:t>
                      </a:r>
                      <a:r>
                        <a:rPr kumimoji="0" lang="en-US" sz="1200" b="1" i="0" u="none" strike="noStrike" cap="none" normalizeH="0" baseline="0" dirty="0">
                          <a:ln>
                            <a:noFill/>
                          </a:ln>
                          <a:solidFill>
                            <a:schemeClr val="tx1"/>
                          </a:solidFill>
                          <a:effectLst/>
                          <a:latin typeface="Arial" charset="0"/>
                        </a:rPr>
                        <a:t>/</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accent3">
                              <a:lumMod val="75000"/>
                            </a:schemeClr>
                          </a:solidFill>
                          <a:effectLst/>
                          <a:latin typeface="Arial" charset="0"/>
                        </a:rPr>
                        <a:t>      </a:t>
                      </a:r>
                      <a:r>
                        <a:rPr kumimoji="0" lang="en-US" sz="1200" b="1" i="0" u="none" strike="noStrike" cap="none" normalizeH="0" baseline="0" dirty="0">
                          <a:ln>
                            <a:noFill/>
                          </a:ln>
                          <a:solidFill>
                            <a:srgbClr val="FF0000"/>
                          </a:solidFill>
                          <a:effectLst/>
                          <a:latin typeface="Arial" charset="0"/>
                        </a:rPr>
                        <a:t>DRRS</a:t>
                      </a:r>
                      <a:endParaRPr kumimoji="0" lang="en-US" sz="1200" b="1" i="0" u="none" strike="noStrike" cap="none" normalizeH="0" baseline="0" dirty="0">
                        <a:ln>
                          <a:noFill/>
                        </a:ln>
                        <a:solidFill>
                          <a:schemeClr val="tx1"/>
                        </a:solidFill>
                        <a:effectLst/>
                        <a:latin typeface="Arial" charset="0"/>
                      </a:endParaRPr>
                    </a:p>
                  </a:txBody>
                  <a:tcPr marL="41029" marR="410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List of “Mission Essential” MCTs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Baseline/Advance Capability Statements per MET</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Standards/Criteria</a:t>
                      </a:r>
                    </a:p>
                    <a:p>
                      <a:pPr marL="0" marR="0" lvl="0" indent="0" algn="l" defTabSz="914400" rtl="0" eaLnBrk="1" fontAlgn="base" latinLnBrk="0" hangingPunct="1">
                        <a:lnSpc>
                          <a:spcPct val="100000"/>
                        </a:lnSpc>
                        <a:spcBef>
                          <a:spcPts val="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Metrics: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P = Personnel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E = Equipment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T = Training</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O = Output</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Commanders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MARFORs/MEFs/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MEUs/MEBs/Units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Install/Bases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Principal Advisors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HQMC / PP&amp;O **</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MROC / JROC</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CONGRESS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SECDEF / POTUS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**CD&amp;I CDD Integration Divisions utilize MCTs for Future Capability Development, POM and WIPEB Strategies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38498">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b="1"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248295" name="Object 39"/>
          <p:cNvGraphicFramePr>
            <a:graphicFrameLocks noChangeAspect="1"/>
          </p:cNvGraphicFramePr>
          <p:nvPr/>
        </p:nvGraphicFramePr>
        <p:xfrm>
          <a:off x="9659938" y="4959350"/>
          <a:ext cx="492125" cy="176213"/>
        </p:xfrm>
        <a:graphic>
          <a:graphicData uri="http://schemas.openxmlformats.org/presentationml/2006/ole">
            <mc:AlternateContent xmlns:mc="http://schemas.openxmlformats.org/markup-compatibility/2006">
              <mc:Choice xmlns:v="urn:schemas-microsoft-com:vml" Requires="v">
                <p:oleObj name="Chart" r:id="rId3" imgW="1104900" imgH="914333" progId="MSGraph.Chart.8">
                  <p:embed followColorScheme="full"/>
                </p:oleObj>
              </mc:Choice>
              <mc:Fallback>
                <p:oleObj name="Chart" r:id="rId3" imgW="1104900" imgH="914333" progId="MSGraph.Chart.8">
                  <p:embed followColorScheme="full"/>
                  <p:pic>
                    <p:nvPicPr>
                      <p:cNvPr id="1248295" name="Object 39"/>
                      <p:cNvPicPr>
                        <a:picLocks noChangeAspect="1" noChangeArrowheads="1"/>
                      </p:cNvPicPr>
                      <p:nvPr/>
                    </p:nvPicPr>
                    <p:blipFill>
                      <a:blip r:embed="rId4"/>
                      <a:srcRect/>
                      <a:stretch>
                        <a:fillRect/>
                      </a:stretch>
                    </p:blipFill>
                    <p:spPr bwMode="auto">
                      <a:xfrm>
                        <a:off x="9659938" y="4959350"/>
                        <a:ext cx="492125" cy="17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8296" name="Rectangle 7"/>
          <p:cNvSpPr>
            <a:spLocks noChangeArrowheads="1"/>
          </p:cNvSpPr>
          <p:nvPr/>
        </p:nvSpPr>
        <p:spPr bwMode="auto">
          <a:xfrm>
            <a:off x="5827265" y="5718437"/>
            <a:ext cx="1306512" cy="509596"/>
          </a:xfrm>
          <a:prstGeom prst="rect">
            <a:avLst/>
          </a:prstGeom>
          <a:solidFill>
            <a:srgbClr val="3663C8">
              <a:alpha val="43921"/>
            </a:srgbClr>
          </a:solidFill>
          <a:ln w="9525">
            <a:solidFill>
              <a:srgbClr val="000000"/>
            </a:solidFill>
            <a:miter lim="800000"/>
            <a:headEnd/>
            <a:tailEnd/>
          </a:ln>
        </p:spPr>
        <p:txBody>
          <a:bodyPr lIns="23734" tIns="23734" rIns="23734" bIns="23734">
            <a:spAutoFit/>
          </a:bodyPr>
          <a:lstStyle/>
          <a:p>
            <a:pPr algn="ctr" defTabSz="1187450" eaLnBrk="1" hangingPunct="1"/>
            <a:r>
              <a:rPr lang="en-US" b="1" dirty="0">
                <a:ea typeface="MS PGothic" pitchFamily="34" charset="-128"/>
              </a:rPr>
              <a:t>Identify Conditions that may affect Task performance</a:t>
            </a:r>
          </a:p>
        </p:txBody>
      </p:sp>
      <p:sp>
        <p:nvSpPr>
          <p:cNvPr id="1248297" name="Rectangle 8"/>
          <p:cNvSpPr>
            <a:spLocks noChangeArrowheads="1"/>
          </p:cNvSpPr>
          <p:nvPr/>
        </p:nvSpPr>
        <p:spPr bwMode="auto">
          <a:xfrm>
            <a:off x="2696876" y="4768594"/>
            <a:ext cx="2980444"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Core design capability of the org/unit</a:t>
            </a:r>
          </a:p>
          <a:p>
            <a:pPr algn="ctr" defTabSz="1187450" eaLnBrk="1" hangingPunct="1"/>
            <a:r>
              <a:rPr lang="en-US" b="1" dirty="0">
                <a:ea typeface="MS PGothic" pitchFamily="34" charset="-128"/>
              </a:rPr>
              <a:t>Develop and prioritize list of tasks “essential”</a:t>
            </a:r>
          </a:p>
          <a:p>
            <a:pPr algn="ctr" defTabSz="1187450" eaLnBrk="1" hangingPunct="1"/>
            <a:r>
              <a:rPr lang="en-US" b="1" dirty="0">
                <a:ea typeface="MS PGothic" pitchFamily="34" charset="-128"/>
              </a:rPr>
              <a:t>to the org/unit mission</a:t>
            </a:r>
          </a:p>
        </p:txBody>
      </p:sp>
      <p:sp>
        <p:nvSpPr>
          <p:cNvPr id="1248298" name="Rectangle 13"/>
          <p:cNvSpPr>
            <a:spLocks noChangeArrowheads="1"/>
          </p:cNvSpPr>
          <p:nvPr/>
        </p:nvSpPr>
        <p:spPr bwMode="auto">
          <a:xfrm>
            <a:off x="1574800" y="5517385"/>
            <a:ext cx="2128838" cy="971261"/>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Task Outputs:  What capability is provided for Mission Success? Has integrated coordination been completed? Time or duration to sustain the capability? </a:t>
            </a:r>
          </a:p>
        </p:txBody>
      </p:sp>
      <p:sp>
        <p:nvSpPr>
          <p:cNvPr id="1248300" name="Rectangle 55"/>
          <p:cNvSpPr>
            <a:spLocks noChangeArrowheads="1"/>
          </p:cNvSpPr>
          <p:nvPr/>
        </p:nvSpPr>
        <p:spPr bwMode="auto">
          <a:xfrm>
            <a:off x="1363050" y="4766453"/>
            <a:ext cx="971463" cy="663485"/>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Mission guidance from Leadership HHQ </a:t>
            </a:r>
          </a:p>
        </p:txBody>
      </p:sp>
      <p:sp>
        <p:nvSpPr>
          <p:cNvPr id="1248302" name="Rectangle 55"/>
          <p:cNvSpPr>
            <a:spLocks noChangeArrowheads="1"/>
          </p:cNvSpPr>
          <p:nvPr/>
        </p:nvSpPr>
        <p:spPr bwMode="auto">
          <a:xfrm>
            <a:off x="49427" y="4824810"/>
            <a:ext cx="941388" cy="725040"/>
          </a:xfrm>
          <a:prstGeom prst="rect">
            <a:avLst/>
          </a:prstGeom>
          <a:solidFill>
            <a:srgbClr val="FFFF00"/>
          </a:solidFill>
          <a:ln w="9525">
            <a:solidFill>
              <a:srgbClr val="000000"/>
            </a:solidFill>
            <a:miter lim="800000"/>
            <a:headEnd/>
            <a:tailEnd/>
          </a:ln>
        </p:spPr>
        <p:txBody>
          <a:bodyPr lIns="23734" tIns="23734" rIns="23734" bIns="23734">
            <a:spAutoFit/>
          </a:bodyPr>
          <a:lstStyle/>
          <a:p>
            <a:pPr algn="ctr" defTabSz="1187450" eaLnBrk="1" hangingPunct="1"/>
            <a:r>
              <a:rPr lang="en-US" sz="1100" b="1" dirty="0">
                <a:ea typeface="MS PGothic" pitchFamily="34" charset="-128"/>
              </a:rPr>
              <a:t>Start of MET/METL Review Workshop</a:t>
            </a:r>
          </a:p>
        </p:txBody>
      </p:sp>
      <p:sp>
        <p:nvSpPr>
          <p:cNvPr id="1248303" name="Rectangle 55"/>
          <p:cNvSpPr>
            <a:spLocks noChangeArrowheads="1"/>
          </p:cNvSpPr>
          <p:nvPr/>
        </p:nvSpPr>
        <p:spPr bwMode="auto">
          <a:xfrm>
            <a:off x="34131" y="5821780"/>
            <a:ext cx="952500" cy="294153"/>
          </a:xfrm>
          <a:prstGeom prst="rect">
            <a:avLst/>
          </a:prstGeom>
          <a:solidFill>
            <a:schemeClr val="accent3">
              <a:lumMod val="75000"/>
            </a:schemeClr>
          </a:solidFill>
          <a:ln w="9525">
            <a:solidFill>
              <a:srgbClr val="000000"/>
            </a:solidFill>
            <a:miter lim="800000"/>
            <a:headEnd/>
            <a:tailEnd/>
          </a:ln>
        </p:spPr>
        <p:txBody>
          <a:bodyPr lIns="23734" tIns="23734" rIns="23734" bIns="23734">
            <a:spAutoFit/>
          </a:bodyPr>
          <a:lstStyle/>
          <a:p>
            <a:pPr algn="ctr" defTabSz="1187450" eaLnBrk="1" hangingPunct="1"/>
            <a:r>
              <a:rPr lang="en-US" sz="1600" b="1" dirty="0">
                <a:ea typeface="MS PGothic" pitchFamily="34" charset="-128"/>
              </a:rPr>
              <a:t>Finish</a:t>
            </a:r>
          </a:p>
        </p:txBody>
      </p:sp>
      <p:sp>
        <p:nvSpPr>
          <p:cNvPr id="1248305" name="Rectangle 126"/>
          <p:cNvSpPr>
            <a:spLocks noChangeArrowheads="1"/>
          </p:cNvSpPr>
          <p:nvPr/>
        </p:nvSpPr>
        <p:spPr bwMode="auto">
          <a:xfrm>
            <a:off x="7646126" y="4768657"/>
            <a:ext cx="1440537"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T/O&amp;E required to perform Task</a:t>
            </a:r>
          </a:p>
        </p:txBody>
      </p:sp>
      <p:sp>
        <p:nvSpPr>
          <p:cNvPr id="1248306" name="Rectangle 7"/>
          <p:cNvSpPr>
            <a:spLocks noChangeArrowheads="1"/>
          </p:cNvSpPr>
          <p:nvPr/>
        </p:nvSpPr>
        <p:spPr bwMode="auto">
          <a:xfrm>
            <a:off x="7375077" y="5691028"/>
            <a:ext cx="1700212" cy="509596"/>
          </a:xfrm>
          <a:prstGeom prst="rect">
            <a:avLst/>
          </a:prstGeom>
          <a:solidFill>
            <a:srgbClr val="3663C8">
              <a:alpha val="43921"/>
            </a:srgbClr>
          </a:solidFill>
          <a:ln w="9525">
            <a:solidFill>
              <a:srgbClr val="000000"/>
            </a:solidFill>
            <a:miter lim="800000"/>
            <a:headEnd/>
            <a:tailEnd/>
          </a:ln>
        </p:spPr>
        <p:txBody>
          <a:bodyPr lIns="23734" tIns="23734" rIns="23734" bIns="23734">
            <a:spAutoFit/>
          </a:bodyPr>
          <a:lstStyle/>
          <a:p>
            <a:pPr algn="ctr" defTabSz="1187450" eaLnBrk="1" hangingPunct="1"/>
            <a:r>
              <a:rPr lang="en-US" b="1" dirty="0">
                <a:ea typeface="MS PGothic" pitchFamily="34" charset="-128"/>
              </a:rPr>
              <a:t>Identify Training Events necessary to achieve Task performance</a:t>
            </a:r>
          </a:p>
        </p:txBody>
      </p:sp>
      <p:sp>
        <p:nvSpPr>
          <p:cNvPr id="1248307" name="Line 51"/>
          <p:cNvSpPr>
            <a:spLocks noChangeShapeType="1"/>
          </p:cNvSpPr>
          <p:nvPr/>
        </p:nvSpPr>
        <p:spPr bwMode="auto">
          <a:xfrm>
            <a:off x="2334513" y="4979616"/>
            <a:ext cx="283051" cy="0"/>
          </a:xfrm>
          <a:prstGeom prst="line">
            <a:avLst/>
          </a:prstGeom>
          <a:noFill/>
          <a:ln w="44450">
            <a:solidFill>
              <a:schemeClr val="tx1"/>
            </a:solidFill>
            <a:round/>
            <a:headEnd/>
            <a:tailEnd type="triangle" w="med" len="med"/>
          </a:ln>
          <a:effectLst/>
        </p:spPr>
        <p:txBody>
          <a:bodyPr/>
          <a:lstStyle/>
          <a:p>
            <a:endParaRPr lang="en-US"/>
          </a:p>
        </p:txBody>
      </p:sp>
      <p:sp>
        <p:nvSpPr>
          <p:cNvPr id="1248309" name="Line 53"/>
          <p:cNvSpPr>
            <a:spLocks noChangeShapeType="1"/>
          </p:cNvSpPr>
          <p:nvPr/>
        </p:nvSpPr>
        <p:spPr bwMode="auto">
          <a:xfrm flipV="1">
            <a:off x="5719817" y="4985128"/>
            <a:ext cx="317500" cy="0"/>
          </a:xfrm>
          <a:prstGeom prst="line">
            <a:avLst/>
          </a:prstGeom>
          <a:noFill/>
          <a:ln w="44450">
            <a:solidFill>
              <a:schemeClr val="tx1"/>
            </a:solidFill>
            <a:round/>
            <a:headEnd/>
            <a:tailEnd type="triangle" w="med" len="med"/>
          </a:ln>
          <a:effectLst/>
        </p:spPr>
        <p:txBody>
          <a:bodyPr/>
          <a:lstStyle/>
          <a:p>
            <a:endParaRPr lang="en-US"/>
          </a:p>
        </p:txBody>
      </p:sp>
      <p:sp>
        <p:nvSpPr>
          <p:cNvPr id="1248310" name="Line 54"/>
          <p:cNvSpPr>
            <a:spLocks noChangeShapeType="1"/>
          </p:cNvSpPr>
          <p:nvPr/>
        </p:nvSpPr>
        <p:spPr bwMode="auto">
          <a:xfrm flipH="1">
            <a:off x="8368937" y="5314118"/>
            <a:ext cx="9250" cy="376910"/>
          </a:xfrm>
          <a:prstGeom prst="line">
            <a:avLst/>
          </a:prstGeom>
          <a:noFill/>
          <a:ln w="44450">
            <a:solidFill>
              <a:schemeClr val="tx1"/>
            </a:solidFill>
            <a:round/>
            <a:headEnd/>
            <a:tailEnd type="triangle" w="med" len="med"/>
          </a:ln>
          <a:effectLst/>
        </p:spPr>
        <p:txBody>
          <a:bodyPr/>
          <a:lstStyle/>
          <a:p>
            <a:endParaRPr lang="en-US"/>
          </a:p>
        </p:txBody>
      </p:sp>
      <p:sp>
        <p:nvSpPr>
          <p:cNvPr id="1248311" name="Line 55"/>
          <p:cNvSpPr>
            <a:spLocks noChangeShapeType="1"/>
          </p:cNvSpPr>
          <p:nvPr/>
        </p:nvSpPr>
        <p:spPr bwMode="auto">
          <a:xfrm>
            <a:off x="7493000" y="5511800"/>
            <a:ext cx="0" cy="0"/>
          </a:xfrm>
          <a:prstGeom prst="line">
            <a:avLst/>
          </a:prstGeom>
          <a:noFill/>
          <a:ln w="9525">
            <a:solidFill>
              <a:schemeClr val="tx1"/>
            </a:solidFill>
            <a:round/>
            <a:headEnd/>
            <a:tailEnd type="triangle" w="med" len="med"/>
          </a:ln>
          <a:effectLst/>
        </p:spPr>
        <p:txBody>
          <a:bodyPr/>
          <a:lstStyle/>
          <a:p>
            <a:endParaRPr lang="en-US"/>
          </a:p>
        </p:txBody>
      </p:sp>
      <p:sp>
        <p:nvSpPr>
          <p:cNvPr id="1248312" name="Line 56"/>
          <p:cNvSpPr>
            <a:spLocks noChangeShapeType="1"/>
          </p:cNvSpPr>
          <p:nvPr/>
        </p:nvSpPr>
        <p:spPr bwMode="auto">
          <a:xfrm flipH="1">
            <a:off x="7133777" y="5927426"/>
            <a:ext cx="241300" cy="0"/>
          </a:xfrm>
          <a:prstGeom prst="line">
            <a:avLst/>
          </a:prstGeom>
          <a:noFill/>
          <a:ln w="44450">
            <a:solidFill>
              <a:schemeClr val="tx1"/>
            </a:solidFill>
            <a:round/>
            <a:headEnd/>
            <a:tailEnd type="triangle" w="med" len="med"/>
          </a:ln>
          <a:effectLst/>
        </p:spPr>
        <p:txBody>
          <a:bodyPr/>
          <a:lstStyle/>
          <a:p>
            <a:endParaRPr lang="en-US"/>
          </a:p>
        </p:txBody>
      </p:sp>
      <p:sp>
        <p:nvSpPr>
          <p:cNvPr id="1248314" name="Line 58"/>
          <p:cNvSpPr>
            <a:spLocks noChangeShapeType="1"/>
          </p:cNvSpPr>
          <p:nvPr/>
        </p:nvSpPr>
        <p:spPr bwMode="auto">
          <a:xfrm flipH="1">
            <a:off x="3703638" y="5968857"/>
            <a:ext cx="317500" cy="0"/>
          </a:xfrm>
          <a:prstGeom prst="line">
            <a:avLst/>
          </a:prstGeom>
          <a:noFill/>
          <a:ln w="44450">
            <a:solidFill>
              <a:schemeClr val="tx1"/>
            </a:solidFill>
            <a:round/>
            <a:headEnd/>
            <a:tailEnd type="triangle" w="med" len="med"/>
          </a:ln>
          <a:effectLst/>
        </p:spPr>
        <p:txBody>
          <a:bodyPr/>
          <a:lstStyle/>
          <a:p>
            <a:endParaRPr lang="en-US"/>
          </a:p>
        </p:txBody>
      </p:sp>
      <p:sp>
        <p:nvSpPr>
          <p:cNvPr id="1248315" name="Line 59"/>
          <p:cNvSpPr>
            <a:spLocks noChangeShapeType="1"/>
          </p:cNvSpPr>
          <p:nvPr/>
        </p:nvSpPr>
        <p:spPr bwMode="auto">
          <a:xfrm>
            <a:off x="990815" y="5004568"/>
            <a:ext cx="368300" cy="0"/>
          </a:xfrm>
          <a:prstGeom prst="line">
            <a:avLst/>
          </a:prstGeom>
          <a:noFill/>
          <a:ln w="44450">
            <a:solidFill>
              <a:schemeClr val="tx1"/>
            </a:solidFill>
            <a:round/>
            <a:headEnd/>
            <a:tailEnd type="triangle" w="med" len="med"/>
          </a:ln>
          <a:effectLst/>
        </p:spPr>
        <p:txBody>
          <a:bodyPr/>
          <a:lstStyle/>
          <a:p>
            <a:endParaRPr lang="en-US"/>
          </a:p>
        </p:txBody>
      </p:sp>
      <p:sp>
        <p:nvSpPr>
          <p:cNvPr id="1248316" name="Line 60"/>
          <p:cNvSpPr>
            <a:spLocks noChangeShapeType="1"/>
          </p:cNvSpPr>
          <p:nvPr/>
        </p:nvSpPr>
        <p:spPr bwMode="auto">
          <a:xfrm flipH="1">
            <a:off x="990814" y="5968857"/>
            <a:ext cx="579801" cy="7863"/>
          </a:xfrm>
          <a:prstGeom prst="line">
            <a:avLst/>
          </a:prstGeom>
          <a:noFill/>
          <a:ln w="4445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a:xfrm>
            <a:off x="0" y="6468117"/>
            <a:ext cx="1811215" cy="365125"/>
          </a:xfrm>
        </p:spPr>
        <p:txBody>
          <a:bodyPr/>
          <a:lstStyle/>
          <a:p>
            <a:r>
              <a:rPr lang="en-US" dirty="0">
                <a:solidFill>
                  <a:schemeClr val="tx1"/>
                </a:solidFill>
              </a:rPr>
              <a:t>MAR 2026-CUI</a:t>
            </a:r>
          </a:p>
        </p:txBody>
      </p:sp>
      <p:sp>
        <p:nvSpPr>
          <p:cNvPr id="28" name="Rectangle 8"/>
          <p:cNvSpPr>
            <a:spLocks noChangeArrowheads="1"/>
          </p:cNvSpPr>
          <p:nvPr/>
        </p:nvSpPr>
        <p:spPr bwMode="auto">
          <a:xfrm>
            <a:off x="6037317" y="4768657"/>
            <a:ext cx="1337760"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Develop Baseline &amp; Advanced Capability Statements per Task</a:t>
            </a:r>
          </a:p>
        </p:txBody>
      </p:sp>
      <p:sp>
        <p:nvSpPr>
          <p:cNvPr id="29" name="Line 53"/>
          <p:cNvSpPr>
            <a:spLocks noChangeShapeType="1"/>
          </p:cNvSpPr>
          <p:nvPr/>
        </p:nvSpPr>
        <p:spPr bwMode="auto">
          <a:xfrm flipV="1">
            <a:off x="7375077" y="5004568"/>
            <a:ext cx="271049" cy="1494"/>
          </a:xfrm>
          <a:prstGeom prst="line">
            <a:avLst/>
          </a:prstGeom>
          <a:noFill/>
          <a:ln w="44450">
            <a:solidFill>
              <a:schemeClr val="tx1"/>
            </a:solidFill>
            <a:round/>
            <a:headEnd/>
            <a:tailEnd type="triangle" w="med" len="med"/>
          </a:ln>
          <a:effectLst/>
        </p:spPr>
        <p:txBody>
          <a:bodyPr/>
          <a:lstStyle/>
          <a:p>
            <a:endParaRPr lang="en-US"/>
          </a:p>
        </p:txBody>
      </p:sp>
      <p:sp>
        <p:nvSpPr>
          <p:cNvPr id="30" name="Rectangle 7"/>
          <p:cNvSpPr>
            <a:spLocks noChangeArrowheads="1"/>
          </p:cNvSpPr>
          <p:nvPr/>
        </p:nvSpPr>
        <p:spPr bwMode="auto">
          <a:xfrm>
            <a:off x="4021138" y="5714059"/>
            <a:ext cx="1576627"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Subordinate/Supporting Requirements</a:t>
            </a:r>
          </a:p>
        </p:txBody>
      </p:sp>
      <p:sp>
        <p:nvSpPr>
          <p:cNvPr id="31" name="Line 56"/>
          <p:cNvSpPr>
            <a:spLocks noChangeShapeType="1"/>
          </p:cNvSpPr>
          <p:nvPr/>
        </p:nvSpPr>
        <p:spPr bwMode="auto">
          <a:xfrm flipH="1">
            <a:off x="5573609" y="5956936"/>
            <a:ext cx="241300" cy="0"/>
          </a:xfrm>
          <a:prstGeom prst="line">
            <a:avLst/>
          </a:prstGeom>
          <a:noFill/>
          <a:ln w="44450">
            <a:solidFill>
              <a:schemeClr val="tx1"/>
            </a:solidFill>
            <a:round/>
            <a:headEnd/>
            <a:tailEnd type="triangle" w="med" len="med"/>
          </a:ln>
          <a:effectLst/>
        </p:spPr>
        <p:txBody>
          <a:bodyPr/>
          <a:lstStyle/>
          <a:p>
            <a:endParaRPr lang="en-US"/>
          </a:p>
        </p:txBody>
      </p:sp>
      <p:sp>
        <p:nvSpPr>
          <p:cNvPr id="33" name="Text Box 3"/>
          <p:cNvSpPr txBox="1">
            <a:spLocks noChangeArrowheads="1"/>
          </p:cNvSpPr>
          <p:nvPr/>
        </p:nvSpPr>
        <p:spPr bwMode="auto">
          <a:xfrm>
            <a:off x="810712" y="71162"/>
            <a:ext cx="7562850" cy="1077218"/>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a:p>
            <a:pPr algn="ctr"/>
            <a:r>
              <a:rPr lang="en-US" sz="2000" b="1" dirty="0"/>
              <a:t>Validation Elements</a:t>
            </a:r>
          </a:p>
        </p:txBody>
      </p:sp>
    </p:spTree>
    <p:extLst>
      <p:ext uri="{BB962C8B-B14F-4D97-AF65-F5344CB8AC3E}">
        <p14:creationId xmlns:p14="http://schemas.microsoft.com/office/powerpoint/2010/main" val="27823718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261213" y="1411327"/>
            <a:ext cx="8621576"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Review current unit Mission Statement to ensure alignment to Core METs, or, recommend revision for updating during MET/METL review.</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Statements define and describes capabilities (core competencies or operational requirements), the organization, mission, tasks, employment, administrative and logistics capabilities, command and signal. </a:t>
            </a:r>
            <a:r>
              <a:rPr lang="en-US" altLang="en-US" sz="1600" i="1" dirty="0">
                <a:solidFill>
                  <a:srgbClr val="000000"/>
                </a:solidFill>
              </a:rPr>
              <a:t>MCO 5311.1E Total Force Structure Process, Appendix B</a:t>
            </a:r>
            <a:r>
              <a:rPr lang="en-US" altLang="en-US" sz="1600" dirty="0">
                <a:solidFill>
                  <a:srgbClr val="000000"/>
                </a:solidFill>
              </a:rPr>
              <a:t>, provides example of Mission Statement format/package necessary to facilitate change:  </a:t>
            </a:r>
          </a:p>
          <a:p>
            <a:pPr eaLnBrk="1" hangingPunct="1">
              <a:spcBef>
                <a:spcPct val="0"/>
              </a:spcBef>
              <a:buFont typeface="Wingdings" panose="05000000000000000000" pitchFamily="2" charset="2"/>
              <a:buChar char="Ø"/>
            </a:pPr>
            <a:endParaRPr lang="en-US" altLang="en-US" sz="1600" dirty="0">
              <a:solidFill>
                <a:srgbClr val="000000"/>
              </a:solidFill>
            </a:endParaRPr>
          </a:p>
          <a:p>
            <a:pPr lvl="1" eaLnBrk="1" hangingPunct="1">
              <a:spcBef>
                <a:spcPct val="0"/>
              </a:spcBef>
              <a:buFont typeface="Wingdings" panose="05000000000000000000" pitchFamily="2" charset="2"/>
              <a:buChar char="ü"/>
            </a:pPr>
            <a:r>
              <a:rPr lang="en-US" altLang="en-US" sz="1200" b="1" dirty="0">
                <a:solidFill>
                  <a:srgbClr val="000000"/>
                </a:solidFill>
              </a:rPr>
              <a:t>Header</a:t>
            </a:r>
            <a:r>
              <a:rPr lang="en-US" altLang="en-US" sz="1200" dirty="0">
                <a:solidFill>
                  <a:srgbClr val="000000"/>
                </a:solidFill>
              </a:rPr>
              <a:t> (i.e., Department of the Navy, HQ USMC, 3300 Russell Rd, Quantico VA 22134)</a:t>
            </a:r>
          </a:p>
          <a:p>
            <a:pPr lvl="1" eaLnBrk="1" hangingPunct="1">
              <a:spcBef>
                <a:spcPct val="0"/>
              </a:spcBef>
              <a:buFont typeface="Wingdings" panose="05000000000000000000" pitchFamily="2" charset="2"/>
              <a:buChar char="ü"/>
            </a:pPr>
            <a:r>
              <a:rPr lang="en-US" altLang="en-US" sz="1200" b="1" dirty="0">
                <a:solidFill>
                  <a:srgbClr val="000000"/>
                </a:solidFill>
              </a:rPr>
              <a:t>UIC or Multiple UICs/Organization Name</a:t>
            </a:r>
            <a:r>
              <a:rPr lang="en-US" altLang="en-US" sz="1200" dirty="0">
                <a:solidFill>
                  <a:srgbClr val="000000"/>
                </a:solidFill>
              </a:rPr>
              <a:t> (Unit Identification Code-M21810 2nd Assault Amphibian BN)</a:t>
            </a:r>
          </a:p>
          <a:p>
            <a:pPr lvl="1" eaLnBrk="1" hangingPunct="1">
              <a:spcBef>
                <a:spcPct val="0"/>
              </a:spcBef>
              <a:buFont typeface="Wingdings" panose="05000000000000000000" pitchFamily="2" charset="2"/>
              <a:buChar char="ü"/>
            </a:pPr>
            <a:r>
              <a:rPr lang="en-US" altLang="en-US" sz="1200" b="1" dirty="0">
                <a:solidFill>
                  <a:srgbClr val="000000"/>
                </a:solidFill>
              </a:rPr>
              <a:t>Promulgation Statement </a:t>
            </a:r>
            <a:r>
              <a:rPr lang="en-US" altLang="en-US" sz="1200" dirty="0">
                <a:solidFill>
                  <a:srgbClr val="000000"/>
                </a:solidFill>
              </a:rPr>
              <a:t>(Briefly outline the organization and content of the continuity of operations plan and describe what it is, who it affects, and the circumstances under which it should be executed.)</a:t>
            </a:r>
          </a:p>
          <a:p>
            <a:pPr lvl="1" eaLnBrk="1" hangingPunct="1">
              <a:spcBef>
                <a:spcPct val="0"/>
              </a:spcBef>
              <a:buFont typeface="Wingdings" panose="05000000000000000000" pitchFamily="2" charset="2"/>
              <a:buChar char="ü"/>
            </a:pPr>
            <a:r>
              <a:rPr lang="en-US" altLang="en-US" sz="1200" b="1" dirty="0">
                <a:solidFill>
                  <a:srgbClr val="000000"/>
                </a:solidFill>
              </a:rPr>
              <a:t>Organization</a:t>
            </a:r>
            <a:r>
              <a:rPr lang="en-US" altLang="en-US" sz="1200" dirty="0">
                <a:solidFill>
                  <a:srgbClr val="000000"/>
                </a:solidFill>
              </a:rPr>
              <a:t> (i.e., HQ &amp; Service Co.; A Company; Engineer Support Co.)</a:t>
            </a:r>
          </a:p>
          <a:p>
            <a:pPr lvl="1" eaLnBrk="1" hangingPunct="1">
              <a:spcBef>
                <a:spcPct val="0"/>
              </a:spcBef>
              <a:buFont typeface="Wingdings" panose="05000000000000000000" pitchFamily="2" charset="2"/>
              <a:buChar char="ü"/>
            </a:pPr>
            <a:r>
              <a:rPr lang="en-US" altLang="en-US" sz="1200" b="1" dirty="0">
                <a:solidFill>
                  <a:srgbClr val="000000"/>
                </a:solidFill>
                <a:highlight>
                  <a:srgbClr val="FFFF00"/>
                </a:highlight>
              </a:rPr>
              <a:t>Mission/Tasks </a:t>
            </a:r>
            <a:r>
              <a:rPr lang="en-US" altLang="en-US" sz="1200" dirty="0">
                <a:solidFill>
                  <a:srgbClr val="000000"/>
                </a:solidFill>
                <a:highlight>
                  <a:srgbClr val="FFFF00"/>
                </a:highlight>
              </a:rPr>
              <a:t>(i.e., MCT 1.1.2 Provide Task-Organized Forces; MCT 1.6.1 Conduct Offensive Operations; etc.)</a:t>
            </a:r>
          </a:p>
          <a:p>
            <a:pPr lvl="1" eaLnBrk="1" hangingPunct="1">
              <a:spcBef>
                <a:spcPct val="0"/>
              </a:spcBef>
              <a:buFont typeface="Wingdings" panose="05000000000000000000" pitchFamily="2" charset="2"/>
              <a:buChar char="ü"/>
            </a:pPr>
            <a:r>
              <a:rPr lang="en-US" altLang="en-US" sz="1200" b="1" dirty="0">
                <a:solidFill>
                  <a:srgbClr val="000000"/>
                </a:solidFill>
              </a:rPr>
              <a:t>Concept of Organization </a:t>
            </a:r>
            <a:r>
              <a:rPr lang="en-US" altLang="en-US" sz="1200" dirty="0">
                <a:solidFill>
                  <a:srgbClr val="000000"/>
                </a:solidFill>
              </a:rPr>
              <a:t>(Briefly explain the unit’s organization and reporting hierarchy; Who the unit reports to)</a:t>
            </a:r>
          </a:p>
          <a:p>
            <a:pPr lvl="1" eaLnBrk="1" hangingPunct="1">
              <a:spcBef>
                <a:spcPct val="0"/>
              </a:spcBef>
              <a:buFont typeface="Wingdings" panose="05000000000000000000" pitchFamily="2" charset="2"/>
              <a:buChar char="ü"/>
            </a:pPr>
            <a:r>
              <a:rPr lang="en-US" altLang="en-US" sz="1200" b="1" dirty="0">
                <a:solidFill>
                  <a:srgbClr val="000000"/>
                </a:solidFill>
              </a:rPr>
              <a:t>Concept of Employment</a:t>
            </a:r>
            <a:r>
              <a:rPr lang="en-US" altLang="en-US" sz="1200" dirty="0">
                <a:solidFill>
                  <a:srgbClr val="000000"/>
                </a:solidFill>
              </a:rPr>
              <a:t> (7 warfighting functions: Maneuver, Intel, Fires, Logistics, C2, Force Protection, Information)</a:t>
            </a:r>
          </a:p>
          <a:p>
            <a:pPr lvl="1" eaLnBrk="1" hangingPunct="1">
              <a:spcBef>
                <a:spcPct val="0"/>
              </a:spcBef>
              <a:buFont typeface="Wingdings" panose="05000000000000000000" pitchFamily="2" charset="2"/>
              <a:buChar char="ü"/>
            </a:pPr>
            <a:r>
              <a:rPr lang="en-US" altLang="en-US" sz="1200" b="1" dirty="0">
                <a:solidFill>
                  <a:srgbClr val="000000"/>
                </a:solidFill>
              </a:rPr>
              <a:t>Admin Capabilities</a:t>
            </a:r>
            <a:r>
              <a:rPr lang="en-US" altLang="en-US" sz="1200" dirty="0">
                <a:solidFill>
                  <a:srgbClr val="000000"/>
                </a:solidFill>
              </a:rPr>
              <a:t> (i.e., How the unit’s administration is carried out and to what extent)</a:t>
            </a:r>
          </a:p>
          <a:p>
            <a:pPr lvl="1" eaLnBrk="1" hangingPunct="1">
              <a:spcBef>
                <a:spcPct val="0"/>
              </a:spcBef>
              <a:buFont typeface="Wingdings" panose="05000000000000000000" pitchFamily="2" charset="2"/>
              <a:buChar char="ü"/>
            </a:pPr>
            <a:r>
              <a:rPr lang="en-US" altLang="en-US" sz="1200" b="1" dirty="0">
                <a:solidFill>
                  <a:srgbClr val="000000"/>
                </a:solidFill>
              </a:rPr>
              <a:t>Logistics Capabilities </a:t>
            </a:r>
            <a:r>
              <a:rPr lang="en-US" altLang="en-US" sz="1200" dirty="0">
                <a:solidFill>
                  <a:srgbClr val="000000"/>
                </a:solidFill>
              </a:rPr>
              <a:t>(i.e., 7 functions of logistics)</a:t>
            </a:r>
          </a:p>
          <a:p>
            <a:pPr lvl="1" eaLnBrk="1" hangingPunct="1">
              <a:spcBef>
                <a:spcPct val="0"/>
              </a:spcBef>
              <a:buFont typeface="Wingdings" panose="05000000000000000000" pitchFamily="2" charset="2"/>
              <a:buChar char="ü"/>
            </a:pPr>
            <a:r>
              <a:rPr lang="en-US" altLang="en-US" sz="1200" b="1" dirty="0">
                <a:solidFill>
                  <a:srgbClr val="000000"/>
                </a:solidFill>
              </a:rPr>
              <a:t>Command and Signal</a:t>
            </a:r>
            <a:r>
              <a:rPr lang="en-US" altLang="en-US" sz="1200" dirty="0">
                <a:solidFill>
                  <a:srgbClr val="000000"/>
                </a:solidFill>
              </a:rPr>
              <a:t> (Briefly explain who the commander of this unit reports to and capability it provides). </a:t>
            </a:r>
          </a:p>
          <a:p>
            <a:pPr lvl="1" eaLnBrk="1" hangingPunct="1">
              <a:spcBef>
                <a:spcPct val="0"/>
              </a:spcBef>
              <a:buFont typeface="Wingdings" panose="05000000000000000000" pitchFamily="2" charset="2"/>
              <a:buChar char="ü"/>
            </a:pPr>
            <a:r>
              <a:rPr lang="en-US" altLang="en-US" sz="1200" b="1" dirty="0">
                <a:solidFill>
                  <a:srgbClr val="000000"/>
                </a:solidFill>
              </a:rPr>
              <a:t>Supersession </a:t>
            </a:r>
            <a:r>
              <a:rPr lang="en-US" altLang="en-US" sz="1200" dirty="0">
                <a:solidFill>
                  <a:srgbClr val="000000"/>
                </a:solidFill>
              </a:rPr>
              <a:t>(Ex: This Mission Statement supersedes the previous Mission Statement and is effective upon receipt) </a:t>
            </a:r>
          </a:p>
          <a:p>
            <a:pPr lvl="1" eaLnBrk="1" hangingPunct="1">
              <a:spcBef>
                <a:spcPct val="0"/>
              </a:spcBef>
              <a:buFont typeface="Wingdings" panose="05000000000000000000" pitchFamily="2" charset="2"/>
              <a:buChar char="ü"/>
            </a:pPr>
            <a:endParaRPr lang="en-US" altLang="en-US" sz="12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13</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20064" y="145745"/>
            <a:ext cx="9164064"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a:t>
            </a:r>
          </a:p>
          <a:p>
            <a:pPr algn="ctr">
              <a:spcBef>
                <a:spcPts val="0"/>
              </a:spcBef>
            </a:pPr>
            <a:r>
              <a:rPr lang="en-US" sz="2000" b="1" dirty="0"/>
              <a:t> Review Workshop Deliverables–Mission Statements</a:t>
            </a:r>
          </a:p>
        </p:txBody>
      </p:sp>
      <p:sp>
        <p:nvSpPr>
          <p:cNvPr id="2" name="Rectangle 1">
            <a:extLst>
              <a:ext uri="{FF2B5EF4-FFF2-40B4-BE49-F238E27FC236}">
                <a16:creationId xmlns:a16="http://schemas.microsoft.com/office/drawing/2014/main" id="{F0C802C3-CCB2-09DA-169C-924C6087AC85}"/>
              </a:ext>
            </a:extLst>
          </p:cNvPr>
          <p:cNvSpPr/>
          <p:nvPr/>
        </p:nvSpPr>
        <p:spPr>
          <a:xfrm>
            <a:off x="1552075" y="5997198"/>
            <a:ext cx="6785810" cy="738664"/>
          </a:xfrm>
          <a:prstGeom prst="rect">
            <a:avLst/>
          </a:prstGeom>
          <a:solidFill>
            <a:srgbClr val="FFFF00"/>
          </a:solidFill>
          <a:ln>
            <a:solidFill>
              <a:schemeClr val="tx1"/>
            </a:solidFill>
          </a:ln>
        </p:spPr>
        <p:txBody>
          <a:bodyPr wrap="square">
            <a:spAutoFit/>
          </a:bodyPr>
          <a:lstStyle/>
          <a:p>
            <a:pPr algn="ctr" eaLnBrk="1" hangingPunct="1"/>
            <a:r>
              <a:rPr lang="en-US" altLang="en-US" sz="1400" b="1" dirty="0"/>
              <a:t>Units without valid current Mission Statements run the risk of not having submitted TOECR’s considered.  Mission Statements are required to validate requested changes.</a:t>
            </a:r>
          </a:p>
        </p:txBody>
      </p:sp>
      <p:sp>
        <p:nvSpPr>
          <p:cNvPr id="4" name="Footer Placeholder 1">
            <a:extLst>
              <a:ext uri="{FF2B5EF4-FFF2-40B4-BE49-F238E27FC236}">
                <a16:creationId xmlns:a16="http://schemas.microsoft.com/office/drawing/2014/main" id="{44FD03AF-B66D-7656-71AA-76C4616B8DCA}"/>
              </a:ext>
            </a:extLst>
          </p:cNvPr>
          <p:cNvSpPr>
            <a:spLocks noGrp="1"/>
          </p:cNvSpPr>
          <p:nvPr>
            <p:ph type="ftr" sz="quarter" idx="11"/>
          </p:nvPr>
        </p:nvSpPr>
        <p:spPr>
          <a:xfrm>
            <a:off x="0" y="6468117"/>
            <a:ext cx="1811215" cy="365125"/>
          </a:xfrm>
        </p:spPr>
        <p:txBody>
          <a:bodyPr/>
          <a:lstStyle/>
          <a:p>
            <a:r>
              <a:rPr lang="en-US" dirty="0">
                <a:solidFill>
                  <a:schemeClr val="tx1"/>
                </a:solidFill>
              </a:rPr>
              <a:t>MAR 2026-CUI</a:t>
            </a:r>
          </a:p>
        </p:txBody>
      </p:sp>
    </p:spTree>
    <p:extLst>
      <p:ext uri="{BB962C8B-B14F-4D97-AF65-F5344CB8AC3E}">
        <p14:creationId xmlns:p14="http://schemas.microsoft.com/office/powerpoint/2010/main" val="2274591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88976-44B9-AA55-A9CC-7B62B379B3DD}"/>
            </a:ext>
          </a:extLst>
        </p:cNvPr>
        <p:cNvGrpSpPr/>
        <p:nvPr/>
      </p:nvGrpSpPr>
      <p:grpSpPr>
        <a:xfrm>
          <a:off x="0" y="0"/>
          <a:ext cx="0" cy="0"/>
          <a:chOff x="0" y="0"/>
          <a:chExt cx="0" cy="0"/>
        </a:xfrm>
      </p:grpSpPr>
      <p:sp>
        <p:nvSpPr>
          <p:cNvPr id="11267" name="TextBox 1">
            <a:extLst>
              <a:ext uri="{FF2B5EF4-FFF2-40B4-BE49-F238E27FC236}">
                <a16:creationId xmlns:a16="http://schemas.microsoft.com/office/drawing/2014/main" id="{A00CE42C-EDA9-05D2-0BD3-52A0DF7443AE}"/>
              </a:ext>
            </a:extLst>
          </p:cNvPr>
          <p:cNvSpPr txBox="1">
            <a:spLocks noChangeArrowheads="1"/>
          </p:cNvSpPr>
          <p:nvPr/>
        </p:nvSpPr>
        <p:spPr bwMode="auto">
          <a:xfrm>
            <a:off x="261212" y="1602246"/>
            <a:ext cx="862157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Mission Statement revision requires completion of documents for presentation/approval by the community Principal Advisor, and submission to TFSD for approval by DC CD&amp;I.</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Principal Advisors are responsible for creation, review, modification, formal staffing and General Officer endorsement of proposed final copy.</a:t>
            </a:r>
          </a:p>
          <a:p>
            <a:pPr lvl="1" eaLnBrk="1" hangingPunct="1">
              <a:spcBef>
                <a:spcPct val="0"/>
              </a:spcBef>
              <a:buFont typeface="Wingdings" panose="05000000000000000000" pitchFamily="2" charset="2"/>
              <a:buChar char="Ø"/>
            </a:pPr>
            <a:r>
              <a:rPr lang="en-US" altLang="en-US" sz="1200" dirty="0">
                <a:solidFill>
                  <a:srgbClr val="000000"/>
                </a:solidFill>
              </a:rPr>
              <a:t>Ensures every unit identified by a UIC has a current Mission Statement. </a:t>
            </a:r>
          </a:p>
          <a:p>
            <a:pPr lvl="1" eaLnBrk="1" hangingPunct="1">
              <a:spcBef>
                <a:spcPct val="0"/>
              </a:spcBef>
              <a:buFont typeface="Wingdings" panose="05000000000000000000" pitchFamily="2" charset="2"/>
              <a:buChar char="Ø"/>
            </a:pPr>
            <a:r>
              <a:rPr lang="en-US" altLang="en-US" sz="1200" dirty="0">
                <a:solidFill>
                  <a:srgbClr val="000000"/>
                </a:solidFill>
              </a:rPr>
              <a:t>Ensures review of Mission Statements is conducted every three (3) years.</a:t>
            </a:r>
          </a:p>
          <a:p>
            <a:pPr lvl="1" eaLnBrk="1" hangingPunct="1">
              <a:spcBef>
                <a:spcPct val="0"/>
              </a:spcBef>
              <a:buFont typeface="Wingdings" panose="05000000000000000000" pitchFamily="2" charset="2"/>
              <a:buChar char="Ø"/>
            </a:pPr>
            <a:r>
              <a:rPr lang="en-US" altLang="en-US" sz="1200" dirty="0">
                <a:solidFill>
                  <a:srgbClr val="000000"/>
                </a:solidFill>
              </a:rPr>
              <a:t>Ensures community METs are aligned with their appropriate unit’s Mission Statement and METL. </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 updates have three (3) months from date developed/revised unit METs are incorporated and published within MCTIMS. </a:t>
            </a:r>
          </a:p>
          <a:p>
            <a:pPr eaLnBrk="1" hangingPunct="1">
              <a:spcBef>
                <a:spcPct val="0"/>
              </a:spcBef>
              <a:buFont typeface="Wingdings" panose="05000000000000000000" pitchFamily="2" charset="2"/>
              <a:buChar char="Ø"/>
            </a:pPr>
            <a:endParaRPr lang="en-US" altLang="en-US" sz="1600" dirty="0">
              <a:solidFill>
                <a:srgbClr val="000000"/>
              </a:solidFill>
            </a:endParaRPr>
          </a:p>
        </p:txBody>
      </p:sp>
      <p:sp>
        <p:nvSpPr>
          <p:cNvPr id="6" name="TextBox 5">
            <a:extLst>
              <a:ext uri="{FF2B5EF4-FFF2-40B4-BE49-F238E27FC236}">
                <a16:creationId xmlns:a16="http://schemas.microsoft.com/office/drawing/2014/main" id="{CB26F871-8A97-9678-3420-9A467B9E75D4}"/>
              </a:ext>
            </a:extLst>
          </p:cNvPr>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14</a:t>
            </a:fld>
            <a:endParaRPr lang="en-US" sz="1200" b="0" dirty="0">
              <a:latin typeface="Arial" panose="020B0604020202020204" pitchFamily="34" charset="0"/>
              <a:cs typeface="Arial" panose="020B0604020202020204" pitchFamily="34" charset="0"/>
            </a:endParaRPr>
          </a:p>
        </p:txBody>
      </p:sp>
      <p:sp>
        <p:nvSpPr>
          <p:cNvPr id="9" name="Text Box 3">
            <a:extLst>
              <a:ext uri="{FF2B5EF4-FFF2-40B4-BE49-F238E27FC236}">
                <a16:creationId xmlns:a16="http://schemas.microsoft.com/office/drawing/2014/main" id="{6CDAC31B-E2C1-DD34-B55C-50C33C900BD9}"/>
              </a:ext>
            </a:extLst>
          </p:cNvPr>
          <p:cNvSpPr txBox="1">
            <a:spLocks noChangeArrowheads="1"/>
          </p:cNvSpPr>
          <p:nvPr/>
        </p:nvSpPr>
        <p:spPr bwMode="auto">
          <a:xfrm>
            <a:off x="-20064" y="145745"/>
            <a:ext cx="9164064"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a:t>
            </a:r>
          </a:p>
          <a:p>
            <a:pPr algn="ctr">
              <a:spcBef>
                <a:spcPts val="0"/>
              </a:spcBef>
            </a:pPr>
            <a:r>
              <a:rPr lang="en-US" sz="2000" b="1" dirty="0"/>
              <a:t> Review Workshop Deliverables–Mission Statements</a:t>
            </a:r>
          </a:p>
        </p:txBody>
      </p:sp>
      <p:sp>
        <p:nvSpPr>
          <p:cNvPr id="2" name="Rectangle 1">
            <a:extLst>
              <a:ext uri="{FF2B5EF4-FFF2-40B4-BE49-F238E27FC236}">
                <a16:creationId xmlns:a16="http://schemas.microsoft.com/office/drawing/2014/main" id="{DB7372B8-703D-93E2-DD47-6D4EC29EBE9A}"/>
              </a:ext>
            </a:extLst>
          </p:cNvPr>
          <p:cNvSpPr/>
          <p:nvPr/>
        </p:nvSpPr>
        <p:spPr>
          <a:xfrm>
            <a:off x="1341059" y="5514877"/>
            <a:ext cx="6785810" cy="738664"/>
          </a:xfrm>
          <a:prstGeom prst="rect">
            <a:avLst/>
          </a:prstGeom>
          <a:solidFill>
            <a:srgbClr val="FFFF00"/>
          </a:solidFill>
          <a:ln>
            <a:solidFill>
              <a:schemeClr val="tx1"/>
            </a:solidFill>
          </a:ln>
        </p:spPr>
        <p:txBody>
          <a:bodyPr wrap="square">
            <a:spAutoFit/>
          </a:bodyPr>
          <a:lstStyle/>
          <a:p>
            <a:pPr algn="ctr" eaLnBrk="1" hangingPunct="1"/>
            <a:r>
              <a:rPr lang="en-US" altLang="en-US" sz="1400" b="1" dirty="0"/>
              <a:t>Units without valid current Mission Statements run the risk of not having submitted TOECR’s considered.  Mission Statements are required to validate requested changes.</a:t>
            </a:r>
          </a:p>
        </p:txBody>
      </p:sp>
      <p:sp>
        <p:nvSpPr>
          <p:cNvPr id="4" name="Footer Placeholder 1">
            <a:extLst>
              <a:ext uri="{FF2B5EF4-FFF2-40B4-BE49-F238E27FC236}">
                <a16:creationId xmlns:a16="http://schemas.microsoft.com/office/drawing/2014/main" id="{67037A2A-5B42-87E7-ECF3-1A8FCD4A69E9}"/>
              </a:ext>
            </a:extLst>
          </p:cNvPr>
          <p:cNvSpPr>
            <a:spLocks noGrp="1"/>
          </p:cNvSpPr>
          <p:nvPr>
            <p:ph type="ftr" sz="quarter" idx="11"/>
          </p:nvPr>
        </p:nvSpPr>
        <p:spPr>
          <a:xfrm>
            <a:off x="0" y="6468117"/>
            <a:ext cx="1811215" cy="365125"/>
          </a:xfrm>
        </p:spPr>
        <p:txBody>
          <a:bodyPr/>
          <a:lstStyle/>
          <a:p>
            <a:r>
              <a:rPr lang="en-US" dirty="0">
                <a:solidFill>
                  <a:schemeClr val="tx1"/>
                </a:solidFill>
              </a:rPr>
              <a:t>MAR 2026-CUI</a:t>
            </a:r>
          </a:p>
        </p:txBody>
      </p:sp>
    </p:spTree>
    <p:extLst>
      <p:ext uri="{BB962C8B-B14F-4D97-AF65-F5344CB8AC3E}">
        <p14:creationId xmlns:p14="http://schemas.microsoft.com/office/powerpoint/2010/main" val="40491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9D41-B628-B8BD-0629-2E7101E52B06}"/>
              </a:ext>
            </a:extLst>
          </p:cNvPr>
          <p:cNvSpPr>
            <a:spLocks noGrp="1"/>
          </p:cNvSpPr>
          <p:nvPr>
            <p:ph type="title"/>
          </p:nvPr>
        </p:nvSpPr>
        <p:spPr>
          <a:xfrm>
            <a:off x="1597892" y="171449"/>
            <a:ext cx="6159232" cy="685800"/>
          </a:xfrm>
        </p:spPr>
        <p:txBody>
          <a:bodyPr>
            <a:normAutofit/>
          </a:bodyPr>
          <a:lstStyle/>
          <a:p>
            <a:r>
              <a:rPr lang="en-US" sz="2800" b="1" dirty="0">
                <a:latin typeface="Arial" panose="020B0604020202020204" pitchFamily="34" charset="0"/>
                <a:cs typeface="Arial" panose="020B0604020202020204" pitchFamily="34" charset="0"/>
              </a:rPr>
              <a:t>CD&amp;I TFSD Branch Heads</a:t>
            </a:r>
          </a:p>
        </p:txBody>
      </p:sp>
      <p:sp>
        <p:nvSpPr>
          <p:cNvPr id="4" name="Content Placeholder 2">
            <a:extLst>
              <a:ext uri="{FF2B5EF4-FFF2-40B4-BE49-F238E27FC236}">
                <a16:creationId xmlns:a16="http://schemas.microsoft.com/office/drawing/2014/main" id="{A6D6891E-774C-3997-701A-BE9861DF348D}"/>
              </a:ext>
            </a:extLst>
          </p:cNvPr>
          <p:cNvSpPr txBox="1">
            <a:spLocks/>
          </p:cNvSpPr>
          <p:nvPr/>
        </p:nvSpPr>
        <p:spPr bwMode="auto">
          <a:xfrm>
            <a:off x="1" y="1428647"/>
            <a:ext cx="9144000" cy="5058054"/>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MCTL/METL – Maryroi Goldman, Branch Head, 703-432-8460, </a:t>
            </a: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hlinkClick r:id="rId2"/>
              </a:rPr>
              <a:t>maryroi.goldman@usmc.mil</a:t>
            </a: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400050" lvl="1" indent="0">
              <a:spcBef>
                <a:spcPts val="0"/>
              </a:spcBef>
              <a:spcAft>
                <a:spcPts val="0"/>
              </a:spcAft>
              <a:buNone/>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Mario Martinez, 703-784-6240; James Martin 703-784-6046; Mike Aguirre 703-784-6085</a:t>
            </a:r>
          </a:p>
          <a:p>
            <a:pPr>
              <a:spcBef>
                <a:spcPts val="0"/>
              </a:spcBef>
              <a:spcAft>
                <a:spcPts val="0"/>
              </a:spcAft>
              <a:buFont typeface="Arial" panose="020B0604020202020204" pitchFamily="34" charset="0"/>
              <a:buChar char="•"/>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CD&amp;I TFSD POCs (</a:t>
            </a:r>
            <a:r>
              <a:rPr lang="fr-FR" sz="1400" kern="0" dirty="0">
                <a:latin typeface="Arial" panose="020B0604020202020204" pitchFamily="34" charset="0"/>
                <a:ea typeface="Times New Roman" panose="02020603050405020304" pitchFamily="18" charset="0"/>
                <a:cs typeface="Arial" panose="020B0604020202020204" pitchFamily="34" charset="0"/>
              </a:rPr>
              <a:t>Mission </a:t>
            </a:r>
            <a:r>
              <a:rPr lang="fr-FR" sz="1400" kern="0" dirty="0" err="1">
                <a:latin typeface="Arial" panose="020B0604020202020204" pitchFamily="34" charset="0"/>
                <a:ea typeface="Times New Roman" panose="02020603050405020304" pitchFamily="18" charset="0"/>
                <a:cs typeface="Arial" panose="020B0604020202020204" pitchFamily="34" charset="0"/>
              </a:rPr>
              <a:t>Statement</a:t>
            </a:r>
            <a:r>
              <a:rPr lang="fr-FR" sz="1400" kern="0" dirty="0">
                <a:latin typeface="Arial" panose="020B0604020202020204" pitchFamily="34" charset="0"/>
                <a:ea typeface="Times New Roman" panose="02020603050405020304" pitchFamily="18" charset="0"/>
                <a:cs typeface="Arial" panose="020B0604020202020204" pitchFamily="34" charset="0"/>
              </a:rPr>
              <a:t>, Structure (T/O&amp;E), </a:t>
            </a:r>
            <a:r>
              <a:rPr lang="fr-FR" sz="1400" kern="0" dirty="0" err="1">
                <a:latin typeface="Arial" panose="020B0604020202020204" pitchFamily="34" charset="0"/>
                <a:ea typeface="Times New Roman" panose="02020603050405020304" pitchFamily="18" charset="0"/>
                <a:cs typeface="Arial" panose="020B0604020202020204" pitchFamily="34" charset="0"/>
              </a:rPr>
              <a:t>TOECRs</a:t>
            </a:r>
            <a:r>
              <a:rPr lang="fr-FR" sz="1400" kern="0" dirty="0">
                <a:latin typeface="Arial" panose="020B0604020202020204" pitchFamily="34" charset="0"/>
                <a:ea typeface="Times New Roman" panose="02020603050405020304" pitchFamily="18" charset="0"/>
                <a:cs typeface="Arial" panose="020B0604020202020204" pitchFamily="34" charset="0"/>
              </a:rPr>
              <a:t>)</a:t>
            </a:r>
            <a:r>
              <a:rPr lang="en-US" sz="1400" kern="0" dirty="0">
                <a:latin typeface="Arial" panose="020B0604020202020204" pitchFamily="34" charset="0"/>
                <a:ea typeface="Times New Roman" panose="02020603050405020304" pitchFamily="18" charset="0"/>
                <a:cs typeface="Arial" panose="020B0604020202020204" pitchFamily="34" charset="0"/>
              </a:rPr>
              <a:t>:</a:t>
            </a:r>
          </a:p>
          <a:p>
            <a:pPr lvl="1">
              <a:spcBef>
                <a:spcPts val="0"/>
              </a:spcBef>
              <a:spcAft>
                <a:spcPts val="0"/>
              </a:spcAft>
              <a:buFont typeface="Courier New" panose="02070309020205020404" pitchFamily="49" charset="0"/>
              <a:buChar char="o"/>
            </a:pPr>
            <a:r>
              <a:rPr lang="en-US" sz="1400" kern="0" dirty="0">
                <a:latin typeface="Arial" panose="020B0604020202020204" pitchFamily="34" charset="0"/>
                <a:ea typeface="Times New Roman" panose="02020603050405020304" pitchFamily="18" charset="0"/>
                <a:cs typeface="Arial" panose="020B0604020202020204" pitchFamily="34" charset="0"/>
              </a:rPr>
              <a:t>MAGTF Branch Head, </a:t>
            </a:r>
            <a:r>
              <a:rPr lang="en-US" sz="1400" kern="0" dirty="0" err="1">
                <a:latin typeface="Arial" panose="020B0604020202020204" pitchFamily="34" charset="0"/>
                <a:ea typeface="Times New Roman" panose="02020603050405020304" pitchFamily="18" charset="0"/>
                <a:cs typeface="Arial" panose="020B0604020202020204" pitchFamily="34" charset="0"/>
              </a:rPr>
              <a:t>LtCol.Romagnoli</a:t>
            </a:r>
            <a:r>
              <a:rPr lang="en-US" sz="1400" kern="0" dirty="0">
                <a:latin typeface="Arial" panose="020B0604020202020204" pitchFamily="34" charset="0"/>
                <a:ea typeface="Times New Roman" panose="02020603050405020304" pitchFamily="18" charset="0"/>
                <a:cs typeface="Arial" panose="020B0604020202020204" pitchFamily="34" charset="0"/>
              </a:rPr>
              <a:t>, 703-784-6241, </a:t>
            </a:r>
            <a:r>
              <a:rPr lang="fr-FR" sz="1400" kern="0" dirty="0">
                <a:latin typeface="Arial" panose="020B0604020202020204" pitchFamily="34" charset="0"/>
                <a:ea typeface="Times New Roman" panose="02020603050405020304" pitchFamily="18" charset="0"/>
                <a:cs typeface="Arial" panose="020B0604020202020204" pitchFamily="34" charset="0"/>
              </a:rPr>
              <a:t>email: </a:t>
            </a:r>
            <a:r>
              <a:rPr lang="fr-FR" sz="1400" kern="0" dirty="0">
                <a:latin typeface="Arial" panose="020B0604020202020204" pitchFamily="34" charset="0"/>
                <a:ea typeface="Times New Roman" panose="02020603050405020304" pitchFamily="18" charset="0"/>
                <a:cs typeface="Arial" panose="020B0604020202020204" pitchFamily="34" charset="0"/>
                <a:hlinkClick r:id="rId3"/>
              </a:rPr>
              <a:t>Edmund.romagnoli@usmc.mil</a:t>
            </a:r>
            <a:endParaRPr lang="fr-FR" sz="1400" kern="0" dirty="0">
              <a:latin typeface="Arial" panose="020B0604020202020204" pitchFamily="34" charset="0"/>
              <a:ea typeface="Times New Roman" panose="02020603050405020304" pitchFamily="18" charset="0"/>
              <a:cs typeface="Arial" panose="020B0604020202020204" pitchFamily="34" charset="0"/>
            </a:endParaRPr>
          </a:p>
          <a:p>
            <a:pPr lvl="1">
              <a:spcBef>
                <a:spcPts val="0"/>
              </a:spcBef>
              <a:spcAft>
                <a:spcPts val="0"/>
              </a:spcAft>
              <a:buFont typeface="Courier New" panose="02070309020205020404" pitchFamily="49" charset="0"/>
              <a:buChar char="o"/>
            </a:pPr>
            <a:r>
              <a:rPr lang="fr-FR" sz="1400" kern="0" dirty="0">
                <a:latin typeface="Arial" panose="020B0604020202020204" pitchFamily="34" charset="0"/>
                <a:ea typeface="Times New Roman" panose="02020603050405020304" pitchFamily="18" charset="0"/>
                <a:cs typeface="Arial" panose="020B0604020202020204" pitchFamily="34" charset="0"/>
              </a:rPr>
              <a:t>M</a:t>
            </a:r>
            <a:r>
              <a:rPr lang="en-US" sz="1400" kern="0" dirty="0">
                <a:latin typeface="Arial" panose="020B0604020202020204" pitchFamily="34" charset="0"/>
                <a:ea typeface="Times New Roman" panose="02020603050405020304" pitchFamily="18" charset="0"/>
                <a:cs typeface="Arial" panose="020B0604020202020204" pitchFamily="34" charset="0"/>
              </a:rPr>
              <a:t>AGTF </a:t>
            </a:r>
            <a:r>
              <a:rPr lang="en-US" sz="1400" kern="0" dirty="0" err="1">
                <a:latin typeface="Arial" panose="020B0604020202020204" pitchFamily="34" charset="0"/>
                <a:ea typeface="Times New Roman" panose="02020603050405020304" pitchFamily="18" charset="0"/>
                <a:cs typeface="Arial" panose="020B0604020202020204" pitchFamily="34" charset="0"/>
              </a:rPr>
              <a:t>Asst.Branch</a:t>
            </a:r>
            <a:r>
              <a:rPr lang="en-US" sz="1400" kern="0" dirty="0">
                <a:latin typeface="Arial" panose="020B0604020202020204" pitchFamily="34" charset="0"/>
                <a:ea typeface="Times New Roman" panose="02020603050405020304" pitchFamily="18" charset="0"/>
                <a:cs typeface="Arial" panose="020B0604020202020204" pitchFamily="34" charset="0"/>
              </a:rPr>
              <a:t> Head, Anthony McClendon, 703-784-4710,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4"/>
              </a:rPr>
              <a:t>Anthony.mcclendon@usmc.mil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CE – [Section Head – Pending]; CE Analyst, Mr. Sanchez, 703-784-5720,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5"/>
              </a:rPr>
              <a:t>ramon.Sanchez@usmc.mil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ACE – [Section Head - Pending]; ACE Analyst MGySgt Smith, 703-784-4913, </a:t>
            </a:r>
            <a:r>
              <a:rPr lang="en-US" sz="1400" kern="0" dirty="0">
                <a:latin typeface="Arial" panose="020B0604020202020204" pitchFamily="34" charset="0"/>
                <a:ea typeface="Times New Roman" panose="02020603050405020304" pitchFamily="18" charset="0"/>
                <a:cs typeface="Arial" panose="020B0604020202020204" pitchFamily="34" charset="0"/>
                <a:hlinkClick r:id="rId6"/>
              </a:rPr>
              <a:t>joseph.d.smith@usmc.mil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GCE – Section Head, Tom Gilbert, 703-784-6237, email: </a:t>
            </a:r>
            <a:r>
              <a:rPr lang="en-US" sz="1400" kern="0" dirty="0">
                <a:latin typeface="Arial" panose="020B0604020202020204" pitchFamily="34" charset="0"/>
                <a:ea typeface="Times New Roman" panose="02020603050405020304" pitchFamily="18" charset="0"/>
                <a:cs typeface="Arial" panose="020B0604020202020204" pitchFamily="34" charset="0"/>
                <a:hlinkClick r:id="rId7"/>
              </a:rPr>
              <a:t>Thomas.gilbert@usmc.mil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LCE – Section Head, LtCol. Salchow, 703-784-1351, email: </a:t>
            </a:r>
            <a:r>
              <a:rPr lang="en-US" sz="1400" kern="0" dirty="0">
                <a:latin typeface="Arial" panose="020B0604020202020204" pitchFamily="34" charset="0"/>
                <a:ea typeface="Times New Roman" panose="02020603050405020304" pitchFamily="18" charset="0"/>
                <a:cs typeface="Arial" panose="020B0604020202020204" pitchFamily="34" charset="0"/>
                <a:hlinkClick r:id="rId8"/>
              </a:rPr>
              <a:t>Richard.salchow@usmc.mil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LCE Analyst, MSgt. Ashley Wrenn, 703-784-6254</a:t>
            </a:r>
          </a:p>
          <a:p>
            <a:pPr marL="128588">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SUPPORTING ESTABLISHMENT – Ms. Harris</a:t>
            </a:r>
            <a:r>
              <a:rPr lang="en-US" sz="1400" kern="0" dirty="0">
                <a:latin typeface="Arial" panose="020B0604020202020204" pitchFamily="34" charset="0"/>
                <a:ea typeface="Times New Roman" panose="02020603050405020304" pitchFamily="18" charset="0"/>
                <a:cs typeface="Arial" panose="020B0604020202020204" pitchFamily="34" charset="0"/>
              </a:rPr>
              <a:t>, Branch Head, 703-784-6079, </a:t>
            </a:r>
            <a:r>
              <a:rPr lang="en-US" sz="1400" kern="0" dirty="0">
                <a:latin typeface="Arial" panose="020B0604020202020204" pitchFamily="34" charset="0"/>
                <a:ea typeface="Times New Roman" panose="02020603050405020304" pitchFamily="18" charset="0"/>
                <a:cs typeface="Arial" panose="020B0604020202020204" pitchFamily="34" charset="0"/>
                <a:hlinkClick r:id="rId9"/>
              </a:rPr>
              <a:t>marsha.harris@usmc.mil</a:t>
            </a:r>
            <a:r>
              <a:rPr lang="en-US" sz="1400" kern="0" dirty="0">
                <a:latin typeface="Arial" panose="020B0604020202020204" pitchFamily="34" charset="0"/>
                <a:ea typeface="Times New Roman" panose="02020603050405020304" pitchFamily="18" charset="0"/>
                <a:cs typeface="Arial" panose="020B0604020202020204" pitchFamily="34" charset="0"/>
              </a:rPr>
              <a:t>, </a:t>
            </a:r>
          </a:p>
          <a:p>
            <a:pPr marL="242888" lvl="1"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SE Analyst Mr. Rhodes, 703-432-8000</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RESERVE – </a:t>
            </a:r>
            <a:r>
              <a:rPr lang="en-US" sz="1400" kern="0" dirty="0" err="1">
                <a:latin typeface="Arial" panose="020B0604020202020204" pitchFamily="34" charset="0"/>
                <a:ea typeface="Times New Roman" panose="02020603050405020304" pitchFamily="18" charset="0"/>
                <a:cs typeface="Arial" panose="020B0604020202020204" pitchFamily="34" charset="0"/>
              </a:rPr>
              <a:t>LtCol.Scott</a:t>
            </a:r>
            <a:r>
              <a:rPr lang="en-US" sz="1400" kern="0" dirty="0">
                <a:latin typeface="Arial" panose="020B0604020202020204" pitchFamily="34" charset="0"/>
                <a:ea typeface="Times New Roman" panose="02020603050405020304" pitchFamily="18" charset="0"/>
                <a:cs typeface="Arial" panose="020B0604020202020204" pitchFamily="34" charset="0"/>
              </a:rPr>
              <a:t> Pabst, Branch Head, 703-432-8460,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10"/>
              </a:rPr>
              <a:t>scott.pabst@usmc.mil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MSgt. Christopher Stagg, 703-784-6046</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NAVY – Jason Darby, Branch Head, 703-432-8327, </a:t>
            </a:r>
            <a:r>
              <a:rPr lang="en-US" sz="1400" kern="0" dirty="0">
                <a:latin typeface="Arial" panose="020B0604020202020204" pitchFamily="34" charset="0"/>
                <a:ea typeface="Times New Roman" panose="02020603050405020304" pitchFamily="18" charset="0"/>
                <a:cs typeface="Arial" panose="020B0604020202020204" pitchFamily="34" charset="0"/>
                <a:hlinkClick r:id="rId11"/>
              </a:rPr>
              <a:t>Jason.darby1@usmc.mil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LCDR Kevan </a:t>
            </a:r>
            <a:r>
              <a:rPr lang="en-US" sz="1400" kern="0" dirty="0" err="1">
                <a:latin typeface="Arial" panose="020B0604020202020204" pitchFamily="34" charset="0"/>
                <a:ea typeface="Times New Roman" panose="02020603050405020304" pitchFamily="18" charset="0"/>
                <a:cs typeface="Arial" panose="020B0604020202020204" pitchFamily="34" charset="0"/>
              </a:rPr>
              <a:t>Mellendick</a:t>
            </a:r>
            <a:r>
              <a:rPr lang="en-US" sz="1400" kern="0" dirty="0">
                <a:latin typeface="Arial" panose="020B0604020202020204" pitchFamily="34" charset="0"/>
                <a:ea typeface="Times New Roman" panose="02020603050405020304" pitchFamily="18" charset="0"/>
                <a:cs typeface="Arial" panose="020B0604020202020204" pitchFamily="34" charset="0"/>
              </a:rPr>
              <a:t>, 703-432-8347 </a:t>
            </a:r>
          </a:p>
          <a:p>
            <a:pPr>
              <a:spcBef>
                <a:spcPts val="0"/>
              </a:spcBef>
              <a:spcAft>
                <a:spcPts val="0"/>
              </a:spcAft>
              <a:buFont typeface="Arial" panose="020B0604020202020204" pitchFamily="34" charset="0"/>
              <a:buChar char="•"/>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METs/METLs within the MCTIMS Task Master database via:</a:t>
            </a:r>
          </a:p>
          <a:p>
            <a:pPr marL="685800" lvl="2" indent="0">
              <a:spcBef>
                <a:spcPts val="0"/>
              </a:spcBef>
              <a:spcAft>
                <a:spcPts val="0"/>
              </a:spcAft>
              <a:buNone/>
            </a:pPr>
            <a:r>
              <a:rPr lang="en-US" sz="14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2"/>
              </a:rPr>
              <a:t>https://mctims.usmc.mil/tnrmanual/taskmaster/pages/home.aspx</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Total Force Structure Management System (TFSMS) data (i.e., T/O&amp;E) via:</a:t>
            </a:r>
          </a:p>
          <a:p>
            <a:pPr marL="685800" lvl="2" indent="0">
              <a:spcBef>
                <a:spcPts val="0"/>
              </a:spcBef>
              <a:spcAft>
                <a:spcPts val="0"/>
              </a:spcAft>
              <a:buNone/>
            </a:pPr>
            <a:r>
              <a:rPr lang="en-US" sz="14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3"/>
              </a:rPr>
              <a:t>https://tfsms.mceits.usmc.mil/TFSMSPortal/faces/Home</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spcAft>
                <a:spcPts val="0"/>
              </a:spcAft>
              <a:buNone/>
            </a:pPr>
            <a:endParaRPr lang="en-US" sz="1200" kern="0" dirty="0">
              <a:solidFill>
                <a:schemeClr val="tx1"/>
              </a:solidFill>
              <a:ea typeface="Times New Roman" panose="02020603050405020304" pitchFamily="18" charset="0"/>
              <a:cs typeface="Arial" panose="020B0604020202020204" pitchFamily="34" charset="0"/>
            </a:endParaRPr>
          </a:p>
          <a:p>
            <a:pPr>
              <a:spcBef>
                <a:spcPts val="0"/>
              </a:spcBef>
              <a:spcAft>
                <a:spcPts val="0"/>
              </a:spcAft>
              <a:buFont typeface="Symbol" panose="05050102010706020507" pitchFamily="18" charset="2"/>
              <a:buChar char=""/>
            </a:pPr>
            <a:endParaRPr lang="en-US" sz="1500" kern="0" dirty="0">
              <a:ea typeface="Times New Roman" panose="02020603050405020304" pitchFamily="18" charset="0"/>
            </a:endParaRPr>
          </a:p>
        </p:txBody>
      </p:sp>
      <p:sp>
        <p:nvSpPr>
          <p:cNvPr id="3" name="Footer Placeholder 2">
            <a:extLst>
              <a:ext uri="{FF2B5EF4-FFF2-40B4-BE49-F238E27FC236}">
                <a16:creationId xmlns:a16="http://schemas.microsoft.com/office/drawing/2014/main" id="{B04E3C06-D72D-F87B-7402-9DEBF6F39531}"/>
              </a:ext>
            </a:extLst>
          </p:cNvPr>
          <p:cNvSpPr>
            <a:spLocks noGrp="1"/>
          </p:cNvSpPr>
          <p:nvPr>
            <p:ph type="ftr" sz="quarter" idx="11"/>
          </p:nvPr>
        </p:nvSpPr>
        <p:spPr>
          <a:xfrm>
            <a:off x="0" y="6356350"/>
            <a:ext cx="1447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a:solidFill>
                  <a:schemeClr val="tx1"/>
                </a:solidFill>
              </a:rPr>
              <a:t>MAR 2026-CUI</a:t>
            </a:r>
            <a:endParaRPr lang="en-US" dirty="0">
              <a:solidFill>
                <a:schemeClr val="tx1"/>
              </a:solidFill>
            </a:endParaRPr>
          </a:p>
        </p:txBody>
      </p:sp>
      <p:sp>
        <p:nvSpPr>
          <p:cNvPr id="5" name="Slide Number Placeholder 4">
            <a:extLst>
              <a:ext uri="{FF2B5EF4-FFF2-40B4-BE49-F238E27FC236}">
                <a16:creationId xmlns:a16="http://schemas.microsoft.com/office/drawing/2014/main" id="{D62BE4AC-2C90-AFB0-09C1-861C18B8657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15</a:t>
            </a:fld>
            <a:endParaRPr lang="en-US" dirty="0">
              <a:solidFill>
                <a:schemeClr val="tx1"/>
              </a:solidFill>
            </a:endParaRPr>
          </a:p>
        </p:txBody>
      </p:sp>
    </p:spTree>
    <p:extLst>
      <p:ext uri="{BB962C8B-B14F-4D97-AF65-F5344CB8AC3E}">
        <p14:creationId xmlns:p14="http://schemas.microsoft.com/office/powerpoint/2010/main" val="660937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371506"/>
            <a:ext cx="2019341" cy="365125"/>
          </a:xfrm>
        </p:spPr>
        <p:txBody>
          <a:bodyPr/>
          <a:lstStyle/>
          <a:p>
            <a:r>
              <a:rPr lang="en-US">
                <a:solidFill>
                  <a:schemeClr val="tx1"/>
                </a:solidFill>
              </a:rPr>
              <a:t>MAR 2026-CUI</a:t>
            </a:r>
            <a:endParaRPr lang="en-US" dirty="0">
              <a:solidFill>
                <a:schemeClr val="tx1"/>
              </a:solidFill>
            </a:endParaRPr>
          </a:p>
        </p:txBody>
      </p:sp>
      <p:sp>
        <p:nvSpPr>
          <p:cNvPr id="4" name="Rectangle 3"/>
          <p:cNvSpPr/>
          <p:nvPr/>
        </p:nvSpPr>
        <p:spPr>
          <a:xfrm>
            <a:off x="381000" y="1371400"/>
            <a:ext cx="8668657" cy="4949560"/>
          </a:xfrm>
          <a:prstGeom prst="rect">
            <a:avLst/>
          </a:prstGeom>
        </p:spPr>
        <p:txBody>
          <a:bodyPr wrap="square">
            <a:spAutoFit/>
          </a:bodyPr>
          <a:lstStyle/>
          <a:p>
            <a:pPr algn="ctr"/>
            <a:r>
              <a:rPr lang="en-US" sz="1600" i="1" dirty="0">
                <a:solidFill>
                  <a:srgbClr val="000000"/>
                </a:solidFill>
                <a:latin typeface="Arial" panose="020B0604020202020204" pitchFamily="34" charset="0"/>
                <a:ea typeface="Calibri" panose="020F0502020204030204" pitchFamily="34" charset="0"/>
                <a:cs typeface="Arial" panose="020B0604020202020204" pitchFamily="34" charset="0"/>
              </a:rPr>
              <a:t>MARADMIN 419/25 – FY26 Schedule of MET/METL, T&amp;R Manual &amp; TMT Reviews</a:t>
            </a: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“Ensuring METs/METLs development, refinement and alignment actions are synchronized with unit mission statements, T&amp;R manuals and aligned T&amp;R training events ISO service capabilities.”</a:t>
            </a:r>
          </a:p>
          <a:p>
            <a:pPr algn="just">
              <a:lnSpc>
                <a:spcPct val="105000"/>
              </a:lnSpc>
              <a:spcBef>
                <a:spcPts val="0"/>
              </a:spcBef>
              <a:spcAft>
                <a:spcPts val="0"/>
              </a:spcAft>
            </a:pPr>
            <a:endPar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5000"/>
              </a:lnSpc>
              <a:spcBef>
                <a:spcPts val="0"/>
              </a:spcBef>
              <a:spcAft>
                <a:spcPts val="0"/>
              </a:spcAft>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Established “Current” MCT / MET / METL / Training Development Process:</a:t>
            </a:r>
          </a:p>
          <a:p>
            <a:pPr marL="285750" indent="-285750">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 unit’s mission requirement; What capabilities can the unit provide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285750" indent="-285750">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What MET-aligned e-coded training events/exercises are conducted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Ø"/>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5000"/>
              </a:lnSpc>
              <a:spcBef>
                <a:spcPts val="0"/>
              </a:spcBef>
              <a:spcAft>
                <a:spcPts val="0"/>
              </a:spcAft>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600" b="1" dirty="0">
                <a:solidFill>
                  <a:srgbClr val="FF0000"/>
                </a:solidFill>
                <a:latin typeface="Arial" panose="020B0604020202020204" pitchFamily="34" charset="0"/>
                <a:ea typeface="Calibri" panose="020F0502020204030204" pitchFamily="34" charset="0"/>
                <a:cs typeface="Arial" panose="020B0604020202020204" pitchFamily="34" charset="0"/>
              </a:rPr>
              <a:t>Future</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MCT / MET / METL / Training Development Supporting Process:</a:t>
            </a:r>
          </a:p>
          <a:p>
            <a:pPr marL="285750" indent="-285750" algn="just">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Concept derived DRAFT MCTs/METs developed::</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Requires Service validation to quantify TTPs and curriculum development.</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Requires available doctrine (i.e., Joint, USMC or other Service).</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May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have existing/aligned curriculum, POI, training standards, or T&amp;R events.</a:t>
            </a:r>
          </a:p>
          <a:p>
            <a:pPr marL="742950" lvl="1" indent="-285750" algn="just">
              <a:lnSpc>
                <a:spcPct val="105000"/>
              </a:lnSpc>
              <a:spcBef>
                <a:spcPts val="0"/>
              </a:spcBef>
              <a:spcAft>
                <a:spcPts val="0"/>
              </a:spcAft>
              <a:buFont typeface="Arial" panose="020B0604020202020204" pitchFamily="34" charset="0"/>
              <a:buChar char="•"/>
            </a:pP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Requires experimentation and training exercises IOT determine MET-to-training feasibility</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Are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officially published/available within MCTL / MCTIMS / DRRS.  </a:t>
            </a:r>
          </a:p>
          <a:p>
            <a:pPr marL="285750" indent="-285750" algn="just">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“Future METs”, will be incorporated within MCTL as “DRAFT, or, T-MCTs” for use in MCTIMS training modules to aid in training experimentation. Once approved, can be used as readiness reportable METs for the unit and aligned to the T&amp;R Manual.</a:t>
            </a:r>
          </a:p>
        </p:txBody>
      </p:sp>
      <p:sp>
        <p:nvSpPr>
          <p:cNvPr id="5" name="Text Box 3"/>
          <p:cNvSpPr txBox="1">
            <a:spLocks noChangeArrowheads="1"/>
          </p:cNvSpPr>
          <p:nvPr/>
        </p:nvSpPr>
        <p:spPr bwMode="auto">
          <a:xfrm>
            <a:off x="0" y="262865"/>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300" b="1" dirty="0">
                <a:latin typeface="Arial" charset="0"/>
                <a:cs typeface="Arial" charset="0"/>
              </a:rPr>
              <a:t>MCT/MET/METL and</a:t>
            </a:r>
          </a:p>
          <a:p>
            <a:pPr algn="ctr" eaLnBrk="1" hangingPunct="1">
              <a:spcBef>
                <a:spcPts val="0"/>
              </a:spcBef>
            </a:pPr>
            <a:r>
              <a:rPr lang="en-US" altLang="en-US" sz="2300" b="1" dirty="0">
                <a:latin typeface="Arial" charset="0"/>
                <a:cs typeface="Arial" charset="0"/>
              </a:rPr>
              <a:t>T&amp;R Development Process </a:t>
            </a:r>
          </a:p>
          <a:p>
            <a:pPr algn="ctr" eaLnBrk="1" hangingPunct="1">
              <a:spcBef>
                <a:spcPts val="0"/>
              </a:spcBef>
            </a:pPr>
            <a:r>
              <a:rPr lang="en-US" altLang="en-US" sz="1800" b="1" dirty="0">
                <a:solidFill>
                  <a:srgbClr val="FF0000"/>
                </a:solidFill>
                <a:latin typeface="Arial" charset="0"/>
                <a:cs typeface="Arial" charset="0"/>
              </a:rPr>
              <a:t>Adapting to Future Force Design and Modernization</a:t>
            </a:r>
          </a:p>
        </p:txBody>
      </p:sp>
      <p:sp>
        <p:nvSpPr>
          <p:cNvPr id="3" name="Slide Number Placeholder 2">
            <a:extLst>
              <a:ext uri="{FF2B5EF4-FFF2-40B4-BE49-F238E27FC236}">
                <a16:creationId xmlns:a16="http://schemas.microsoft.com/office/drawing/2014/main" id="{E050A372-B9B9-3476-0464-D3A6C2C9648C}"/>
              </a:ext>
            </a:extLst>
          </p:cNvPr>
          <p:cNvSpPr>
            <a:spLocks noGrp="1"/>
          </p:cNvSpPr>
          <p:nvPr>
            <p:ph type="sldNum" sz="quarter" idx="12"/>
          </p:nvPr>
        </p:nvSpPr>
        <p:spPr/>
        <p:txBody>
          <a:bodyPr/>
          <a:lstStyle/>
          <a:p>
            <a:fld id="{57D7F152-42F7-4C0B-ACE2-8696607C202E}"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42273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760102278"/>
              </p:ext>
            </p:extLst>
          </p:nvPr>
        </p:nvGraphicFramePr>
        <p:xfrm>
          <a:off x="101508" y="1291905"/>
          <a:ext cx="4527246" cy="4887576"/>
        </p:xfrm>
        <a:graphic>
          <a:graphicData uri="http://schemas.openxmlformats.org/drawingml/2006/table">
            <a:tbl>
              <a:tblPr firstRow="1" bandRow="1">
                <a:tableStyleId>{5940675A-B579-460E-94D1-54222C63F5DA}</a:tableStyleId>
              </a:tblPr>
              <a:tblGrid>
                <a:gridCol w="4527246">
                  <a:extLst>
                    <a:ext uri="{9D8B030D-6E8A-4147-A177-3AD203B41FA5}">
                      <a16:colId xmlns:a16="http://schemas.microsoft.com/office/drawing/2014/main" val="20000"/>
                    </a:ext>
                  </a:extLst>
                </a:gridCol>
              </a:tblGrid>
              <a:tr h="2017825">
                <a:tc>
                  <a:txBody>
                    <a:bodyPr/>
                    <a:lstStyle/>
                    <a:p>
                      <a:pPr algn="ctr"/>
                      <a:endParaRPr lang="en-US" sz="1800" b="0" i="0" baseline="0" dirty="0"/>
                    </a:p>
                  </a:txBody>
                  <a:tcPr marT="45723" marB="45723"/>
                </a:tc>
                <a:extLst>
                  <a:ext uri="{0D108BD9-81ED-4DB2-BD59-A6C34878D82A}">
                    <a16:rowId xmlns:a16="http://schemas.microsoft.com/office/drawing/2014/main" val="10000"/>
                  </a:ext>
                </a:extLst>
              </a:tr>
              <a:tr h="2869751">
                <a:tc>
                  <a:txBody>
                    <a:bodyPr/>
                    <a:lstStyle/>
                    <a:p>
                      <a:pPr algn="just"/>
                      <a:r>
                        <a:rPr lang="en-US" sz="1000" b="1" u="sng" dirty="0">
                          <a:solidFill>
                            <a:srgbClr val="FF0000"/>
                          </a:solidFill>
                          <a:latin typeface="Arial" panose="020B0604020202020204" pitchFamily="34" charset="0"/>
                          <a:cs typeface="Arial" panose="020B0604020202020204" pitchFamily="34" charset="0"/>
                        </a:rPr>
                        <a:t>REVISED </a:t>
                      </a:r>
                    </a:p>
                    <a:p>
                      <a:pPr marL="0" marR="0" lvl="0" indent="0" algn="just" defTabSz="914400" rtl="0" eaLnBrk="0" fontAlgn="base" latinLnBrk="0" hangingPunct="0">
                        <a:lnSpc>
                          <a:spcPct val="100000"/>
                        </a:lnSpc>
                        <a:spcBef>
                          <a:spcPts val="0"/>
                        </a:spcBef>
                        <a:spcAft>
                          <a:spcPts val="0"/>
                        </a:spcAft>
                        <a:buClrTx/>
                        <a:buSzTx/>
                        <a:buFontTx/>
                        <a:buNone/>
                        <a:tabLst>
                          <a:tab pos="571500" algn="l"/>
                          <a:tab pos="457200" algn="l"/>
                        </a:tabLst>
                        <a:defRPr/>
                      </a:pPr>
                      <a:r>
                        <a:rPr kumimoji="0" lang="en-US" sz="1000" b="1" i="0" u="none" strike="noStrike" kern="0" cap="none" spc="0" normalizeH="0" baseline="0" noProof="0" dirty="0">
                          <a:ln>
                            <a:noFill/>
                          </a:ln>
                          <a:solidFill>
                            <a:srgbClr val="000000"/>
                          </a:solidFill>
                          <a:effectLst/>
                          <a:uLnTx/>
                          <a:uFillTx/>
                          <a:latin typeface="Arial"/>
                          <a:ea typeface="+mn-ea"/>
                          <a:cs typeface="+mn-cs"/>
                        </a:rPr>
                        <a:t>MCT 5.3.5.6 Coordinate Aviation Operations, Fires, and Effects</a:t>
                      </a:r>
                    </a:p>
                    <a:p>
                      <a:pPr marL="0" marR="0" lvl="0" indent="0" algn="just" defTabSz="914400" rtl="0" eaLnBrk="0" fontAlgn="base" latinLnBrk="0" hangingPunct="0">
                        <a:lnSpc>
                          <a:spcPct val="100000"/>
                        </a:lnSpc>
                        <a:spcBef>
                          <a:spcPts val="0"/>
                        </a:spcBef>
                        <a:spcAft>
                          <a:spcPts val="0"/>
                        </a:spcAft>
                        <a:buClrTx/>
                        <a:buSzTx/>
                        <a:buFontTx/>
                        <a:buNone/>
                        <a:tabLst>
                          <a:tab pos="571500" algn="l"/>
                          <a:tab pos="457200" algn="l"/>
                        </a:tabLst>
                        <a:defRPr/>
                      </a:pPr>
                      <a:r>
                        <a:rPr kumimoji="0" lang="en-US" sz="1000" b="0"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The purpose of fires integration is to fully integrate the Marine Corps combat arms in such a way that in order to counteract one, the enemy becomes vulnerable to another. The Marine Air Command and Control System (MACCS) is responsible for providing the Marine Air Ground Task Force (MAGTF) Commander with the Command and Control (C2) of aviation assets necessary to properly integrate air combat power with ground fires. </a:t>
                      </a:r>
                      <a:r>
                        <a:rPr kumimoji="0" lang="en-US" sz="1000" b="0" i="0" u="none" strike="sngStrike" kern="0" cap="none" spc="0" normalizeH="0" baseline="0" noProof="0" dirty="0">
                          <a:ln>
                            <a:noFill/>
                          </a:ln>
                          <a:solidFill>
                            <a:srgbClr val="FF0000"/>
                          </a:solidFill>
                          <a:effectLst/>
                          <a:uLnTx/>
                          <a:uFillTx/>
                          <a:latin typeface="Arial"/>
                          <a:ea typeface="Times New Roman" panose="02020603050405020304" pitchFamily="18" charset="0"/>
                          <a:cs typeface="+mn-cs"/>
                        </a:rPr>
                        <a:t>The Marine Air Support Squadron (MASS) provides the Direct Air Support Center (DASC) for control and coordination of aircraft operating in direct support of the MAGTF by applying Fire Support Coordination Measures (FSCMs) and Airspace Control Measures (ACM) when coordinating aviation operations within the area of operations which would enhance the expeditious attack of targets and provide safeguards for friendly forces.. The DASC coordinates the execution of direct air support missions with other supporting arms through the appropriate Force Fires Coordination Center (FFCC)/Fire Support Coordination Center (FSCC) and, as required, with other appropriate MACCS agencies</a:t>
                      </a:r>
                      <a:r>
                        <a:rPr kumimoji="0" lang="en-US" sz="1000" b="0"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 </a:t>
                      </a:r>
                      <a:r>
                        <a:rPr kumimoji="0" lang="en-US" sz="1000" b="1"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(JP 3-09, MCWP 3-16, 3-25.5)</a:t>
                      </a:r>
                      <a:endParaRPr lang="en-US" sz="1000" b="1" dirty="0">
                        <a:solidFill>
                          <a:srgbClr val="000000"/>
                        </a:solidFill>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bl>
          </a:graphicData>
        </a:graphic>
      </p:graphicFrame>
      <p:sp>
        <p:nvSpPr>
          <p:cNvPr id="34818" name="Rectangle 2"/>
          <p:cNvSpPr>
            <a:spLocks noGrp="1" noChangeArrowheads="1"/>
          </p:cNvSpPr>
          <p:nvPr>
            <p:ph type="title"/>
          </p:nvPr>
        </p:nvSpPr>
        <p:spPr>
          <a:xfrm>
            <a:off x="0" y="188024"/>
            <a:ext cx="9144000" cy="1143000"/>
          </a:xfrm>
        </p:spPr>
        <p:txBody>
          <a:bodyPr>
            <a:noAutofit/>
          </a:bodyPr>
          <a:lstStyle/>
          <a:p>
            <a:r>
              <a:rPr lang="en-US" sz="3200" dirty="0"/>
              <a:t>  </a:t>
            </a:r>
            <a:r>
              <a:rPr lang="en-US" sz="2400" b="1" dirty="0">
                <a:solidFill>
                  <a:srgbClr val="FF0000"/>
                </a:solidFill>
                <a:latin typeface="Arial" panose="020B0604020202020204" pitchFamily="34" charset="0"/>
                <a:cs typeface="Arial" panose="020B0604020202020204" pitchFamily="34" charset="0"/>
              </a:rPr>
              <a:t>NEW</a:t>
            </a:r>
            <a:r>
              <a:rPr lang="en-US" sz="2400" b="1" dirty="0">
                <a:latin typeface="Arial" panose="020B0604020202020204" pitchFamily="34" charset="0"/>
                <a:cs typeface="Arial" panose="020B0604020202020204" pitchFamily="34" charset="0"/>
              </a:rPr>
              <a:t> or </a:t>
            </a:r>
            <a:r>
              <a:rPr lang="en-US" sz="2400" b="1" dirty="0">
                <a:solidFill>
                  <a:srgbClr val="FF0000"/>
                </a:solidFill>
                <a:latin typeface="Arial" panose="020B0604020202020204" pitchFamily="34" charset="0"/>
                <a:cs typeface="Arial" panose="020B0604020202020204" pitchFamily="34" charset="0"/>
              </a:rPr>
              <a:t>Revised </a:t>
            </a:r>
            <a:r>
              <a:rPr lang="en-US" sz="2400" b="1" dirty="0">
                <a:latin typeface="Arial" panose="020B0604020202020204" pitchFamily="34" charset="0"/>
                <a:cs typeface="Arial" panose="020B0604020202020204" pitchFamily="34" charset="0"/>
              </a:rPr>
              <a:t>MCT Recommendations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sym typeface="Arial"/>
            </a:endParaRPr>
          </a:p>
        </p:txBody>
      </p:sp>
      <p:sp>
        <p:nvSpPr>
          <p:cNvPr id="12" name="TextBox 11"/>
          <p:cNvSpPr txBox="1"/>
          <p:nvPr/>
        </p:nvSpPr>
        <p:spPr>
          <a:xfrm>
            <a:off x="53823" y="1301915"/>
            <a:ext cx="4574931" cy="2262158"/>
          </a:xfrm>
          <a:prstGeom prst="rect">
            <a:avLst/>
          </a:prstGeom>
          <a:noFill/>
        </p:spPr>
        <p:txBody>
          <a:bodyPr wrap="square">
            <a:spAutoFit/>
          </a:bodyPr>
          <a:lstStyle/>
          <a:p>
            <a:pPr>
              <a:spcAft>
                <a:spcPts val="0"/>
              </a:spcAft>
            </a:pPr>
            <a:r>
              <a:rPr lang="en-US" sz="1100" b="1" u="sng" dirty="0">
                <a:solidFill>
                  <a:srgbClr val="FF0000"/>
                </a:solidFill>
              </a:rPr>
              <a:t>NEW</a:t>
            </a:r>
          </a:p>
          <a:p>
            <a:pPr marL="0" marR="0" indent="0" algn="just">
              <a:spcBef>
                <a:spcPts val="0"/>
              </a:spcBef>
              <a:spcAft>
                <a:spcPts val="0"/>
              </a:spcAft>
              <a:buNone/>
              <a:tabLst>
                <a:tab pos="571500" algn="l"/>
                <a:tab pos="457200" algn="l"/>
              </a:tabLst>
            </a:pPr>
            <a:r>
              <a:rPr lang="fr-FR" b="1" dirty="0"/>
              <a:t>MCT 5.9.2.1 </a:t>
            </a:r>
            <a:r>
              <a:rPr lang="fr-FR" b="1" dirty="0" err="1"/>
              <a:t>Conduct</a:t>
            </a:r>
            <a:r>
              <a:rPr lang="fr-FR" b="1" dirty="0"/>
              <a:t> Offensive Cyberspace Exploitation</a:t>
            </a:r>
          </a:p>
          <a:p>
            <a:pPr marL="0" marR="0" indent="0" algn="just">
              <a:spcBef>
                <a:spcPts val="0"/>
              </a:spcBef>
              <a:spcAft>
                <a:spcPts val="0"/>
              </a:spcAft>
              <a:buNone/>
              <a:tabLst>
                <a:tab pos="571500" algn="l"/>
                <a:tab pos="457200" algn="l"/>
              </a:tabLst>
            </a:pPr>
            <a:r>
              <a:rPr lang="en-US" dirty="0">
                <a:ea typeface="Times New Roman" panose="02020603050405020304" pitchFamily="18" charset="0"/>
              </a:rPr>
              <a:t>Cyberspace exploitation actions include access creation, military intelligence activities, maneuver, information collection, and other enabling actions required to prepare for future military operations. Cyberspace exploitation supports current and future operations through collection of information, including mapping red and gray cyberspace to support situational awareness; discovering vulnerabilities; enabling joint intelligence preparation of the environment, warning, and joint target development; and supporting the planning, execution, and assessment of military operations throughout the Operating Environment (OE). </a:t>
            </a:r>
            <a:r>
              <a:rPr lang="en-US" b="1" dirty="0">
                <a:ea typeface="Times New Roman" panose="02020603050405020304" pitchFamily="18" charset="0"/>
              </a:rPr>
              <a:t>(CJCSI 3130, CJCSM 3320.01D, 3320.02E, JP 2-0, 3-12, 3-53, 3-60, 3-85, MCDP 8, MCRP 3-30.8, MCWP 8-10, NWP 3-13)</a:t>
            </a:r>
          </a:p>
          <a:p>
            <a:pPr marL="0" marR="0" indent="0" algn="just">
              <a:spcBef>
                <a:spcPts val="0"/>
              </a:spcBef>
              <a:spcAft>
                <a:spcPts val="0"/>
              </a:spcAft>
              <a:buNone/>
              <a:tabLst>
                <a:tab pos="571500" algn="l"/>
                <a:tab pos="457200" algn="l"/>
              </a:tabLst>
            </a:pPr>
            <a:endParaRPr lang="en-US" b="1" dirty="0">
              <a:ea typeface="Times New Roman" panose="02020603050405020304" pitchFamily="18" charset="0"/>
            </a:endParaRPr>
          </a:p>
          <a:p>
            <a:pPr marL="0" marR="0" indent="0" algn="just">
              <a:spcBef>
                <a:spcPts val="0"/>
              </a:spcBef>
              <a:spcAft>
                <a:spcPts val="0"/>
              </a:spcAft>
              <a:buNone/>
              <a:tabLst>
                <a:tab pos="571500" algn="l"/>
                <a:tab pos="457200" algn="l"/>
              </a:tabLst>
            </a:pPr>
            <a:endParaRPr lang="en-US" b="1" dirty="0">
              <a:ea typeface="Times New Roman" panose="02020603050405020304" pitchFamily="18" charset="0"/>
            </a:endParaRPr>
          </a:p>
        </p:txBody>
      </p:sp>
      <p:sp>
        <p:nvSpPr>
          <p:cNvPr id="4" name="Footer Placeholder 3"/>
          <p:cNvSpPr>
            <a:spLocks noGrp="1"/>
          </p:cNvSpPr>
          <p:nvPr>
            <p:ph type="ftr" sz="quarter" idx="11"/>
          </p:nvPr>
        </p:nvSpPr>
        <p:spPr>
          <a:xfrm>
            <a:off x="-70339" y="6315744"/>
            <a:ext cx="1813238" cy="365125"/>
          </a:xfrm>
        </p:spPr>
        <p:txBody>
          <a:bodyPr/>
          <a:lstStyle/>
          <a:p>
            <a:r>
              <a:rPr lang="en-US" dirty="0">
                <a:solidFill>
                  <a:schemeClr val="tx1"/>
                </a:solidFill>
              </a:rPr>
              <a:t>MAR 2026-CUI</a:t>
            </a:r>
          </a:p>
        </p:txBody>
      </p:sp>
      <p:sp>
        <p:nvSpPr>
          <p:cNvPr id="3" name="Rounded Rectangle 2"/>
          <p:cNvSpPr/>
          <p:nvPr/>
        </p:nvSpPr>
        <p:spPr>
          <a:xfrm>
            <a:off x="4912550" y="1564312"/>
            <a:ext cx="3947653" cy="4615170"/>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REQUIREMENTS for </a:t>
            </a:r>
            <a:r>
              <a:rPr lang="en-US" sz="1200" b="1" u="sng" dirty="0">
                <a:solidFill>
                  <a:srgbClr val="FF0000"/>
                </a:solidFill>
                <a:latin typeface="Arial" panose="020B0604020202020204" pitchFamily="34" charset="0"/>
                <a:cs typeface="Arial" panose="020B0604020202020204" pitchFamily="34" charset="0"/>
              </a:rPr>
              <a:t>New</a:t>
            </a:r>
            <a:r>
              <a:rPr lang="en-US" sz="1200" b="1" dirty="0">
                <a:solidFill>
                  <a:srgbClr val="FF0000"/>
                </a:solidFill>
                <a:latin typeface="Arial" panose="020B0604020202020204" pitchFamily="34" charset="0"/>
                <a:cs typeface="Arial" panose="020B0604020202020204" pitchFamily="34" charset="0"/>
              </a:rPr>
              <a:t> MCT development:</a:t>
            </a:r>
          </a:p>
          <a:p>
            <a:pPr algn="ct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Content and description of the new MCT must include how the actions or activities are defined and include.</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Does the new MCT have Doctrinal support (i.e., USMC, Joint, Other Service pubs)?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Rationale for new MCT addition (i.e., does the task meet HHQ guidance or evolving mission requirements)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Ensure new Task is addressed at the next community T&amp;R Manual review.  Identify what training events would be needed.</a:t>
            </a:r>
          </a:p>
          <a:p>
            <a:pPr algn="ctr"/>
            <a:endParaRPr lang="en-US" sz="1200" b="1" dirty="0">
              <a:solidFill>
                <a:srgbClr val="FF0000"/>
              </a:solidFill>
              <a:latin typeface="Arial" panose="020B0604020202020204" pitchFamily="34" charset="0"/>
              <a:cs typeface="Arial" panose="020B0604020202020204" pitchFamily="34" charset="0"/>
            </a:endParaRPr>
          </a:p>
          <a:p>
            <a:pPr algn="ctr"/>
            <a:r>
              <a:rPr lang="en-US" sz="1200" b="1" dirty="0">
                <a:solidFill>
                  <a:srgbClr val="FF0000"/>
                </a:solidFill>
                <a:latin typeface="Arial" panose="020B0604020202020204" pitchFamily="34" charset="0"/>
                <a:cs typeface="Arial" panose="020B0604020202020204" pitchFamily="34" charset="0"/>
              </a:rPr>
              <a:t>REQUIREMENTS for MCT </a:t>
            </a:r>
            <a:r>
              <a:rPr lang="en-US" sz="1200" b="1" u="sng" dirty="0">
                <a:solidFill>
                  <a:srgbClr val="FF0000"/>
                </a:solidFill>
                <a:latin typeface="Arial" panose="020B0604020202020204" pitchFamily="34" charset="0"/>
                <a:cs typeface="Arial" panose="020B0604020202020204" pitchFamily="34" charset="0"/>
              </a:rPr>
              <a:t>revision</a:t>
            </a:r>
            <a:r>
              <a:rPr lang="en-US" sz="1200" b="1"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u="sng" dirty="0" err="1">
                <a:solidFill>
                  <a:schemeClr val="tx1"/>
                </a:solidFill>
                <a:latin typeface="Arial" panose="020B0604020202020204" pitchFamily="34" charset="0"/>
                <a:cs typeface="Arial" panose="020B0604020202020204" pitchFamily="34" charset="0"/>
              </a:rPr>
              <a:t>Crosswalked</a:t>
            </a:r>
            <a:r>
              <a:rPr lang="en-US" sz="1200" b="1" dirty="0">
                <a:solidFill>
                  <a:schemeClr val="tx1"/>
                </a:solidFill>
                <a:latin typeface="Arial" panose="020B0604020202020204" pitchFamily="34" charset="0"/>
                <a:cs typeface="Arial" panose="020B0604020202020204" pitchFamily="34" charset="0"/>
              </a:rPr>
              <a:t>.  Does the MCT revision recommendation potentially affect another COI that may also be using it as a MET for their DRRS report?</a:t>
            </a:r>
            <a:endParaRPr lang="en-US" sz="1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20D96D2-9BFA-8124-F892-17B6ED5010AB}"/>
              </a:ext>
            </a:extLst>
          </p:cNvPr>
          <p:cNvSpPr>
            <a:spLocks noGrp="1"/>
          </p:cNvSpPr>
          <p:nvPr>
            <p:ph type="sldNum" sz="quarter" idx="12"/>
          </p:nvPr>
        </p:nvSpPr>
        <p:spPr>
          <a:xfrm>
            <a:off x="6553200" y="6451886"/>
            <a:ext cx="2133600" cy="365125"/>
          </a:xfrm>
        </p:spPr>
        <p:txBody>
          <a:bodyPr/>
          <a:lstStyle/>
          <a:p>
            <a:fld id="{8E4EDD86-0069-4FE8-945C-33E393EACC8C}" type="slidenum">
              <a:rPr lang="en-US" smtClean="0">
                <a:solidFill>
                  <a:schemeClr val="tx1"/>
                </a:solidFill>
              </a:rPr>
              <a:pPr/>
              <a:t>17</a:t>
            </a:fld>
            <a:endParaRPr lang="en-US" dirty="0">
              <a:solidFill>
                <a:schemeClr val="tx1"/>
              </a:solidFill>
            </a:endParaRPr>
          </a:p>
        </p:txBody>
      </p:sp>
    </p:spTree>
    <p:extLst>
      <p:ext uri="{BB962C8B-B14F-4D97-AF65-F5344CB8AC3E}">
        <p14:creationId xmlns:p14="http://schemas.microsoft.com/office/powerpoint/2010/main" val="23599545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1B6924-0E1B-C317-2A6F-766220B659F7}"/>
              </a:ext>
            </a:extLst>
          </p:cNvPr>
          <p:cNvSpPr>
            <a:spLocks noGrp="1"/>
          </p:cNvSpPr>
          <p:nvPr>
            <p:ph type="sldNum" sz="quarter" idx="12"/>
          </p:nvPr>
        </p:nvSpPr>
        <p:spPr/>
        <p:txBody>
          <a:bodyPr/>
          <a:lstStyle/>
          <a:p>
            <a:fld id="{8E4EDD86-0069-4FE8-945C-33E393EACC8C}" type="slidenum">
              <a:rPr lang="en-US" smtClean="0">
                <a:solidFill>
                  <a:schemeClr val="tx1"/>
                </a:solidFill>
              </a:rPr>
              <a:pPr/>
              <a:t>18</a:t>
            </a:fld>
            <a:endParaRPr lang="en-US" dirty="0">
              <a:solidFill>
                <a:schemeClr val="tx1"/>
              </a:solidFill>
            </a:endParaRPr>
          </a:p>
        </p:txBody>
      </p:sp>
      <p:sp>
        <p:nvSpPr>
          <p:cNvPr id="6" name="Content Placeholder 2">
            <a:extLst>
              <a:ext uri="{FF2B5EF4-FFF2-40B4-BE49-F238E27FC236}">
                <a16:creationId xmlns:a16="http://schemas.microsoft.com/office/drawing/2014/main" id="{6D5F1A43-171D-360F-F477-027ED3CAC8AA}"/>
              </a:ext>
            </a:extLst>
          </p:cNvPr>
          <p:cNvSpPr txBox="1">
            <a:spLocks/>
          </p:cNvSpPr>
          <p:nvPr/>
        </p:nvSpPr>
        <p:spPr>
          <a:xfrm>
            <a:off x="733531" y="2188433"/>
            <a:ext cx="7953269" cy="4213896"/>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sz="1200" dirty="0">
                <a:latin typeface="Arial" panose="020B0604020202020204" pitchFamily="34" charset="0"/>
                <a:ea typeface="Times New Roman" panose="02020603050405020304" pitchFamily="18" charset="0"/>
                <a:cs typeface="Arial" panose="020B0604020202020204" pitchFamily="34" charset="0"/>
              </a:rPr>
              <a:t>MET refinements should be based upon HHQ guidance and current unit shaping actions.  Review Checklist:.</a:t>
            </a:r>
          </a:p>
          <a:p>
            <a:pPr marL="0" indent="0" fontAlgn="auto">
              <a:spcBef>
                <a:spcPts val="0"/>
              </a:spcBef>
              <a:spcAft>
                <a:spcPts val="0"/>
              </a:spcAft>
              <a:buFont typeface="Arial" pitchFamily="34" charset="0"/>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Marine Corps Tasks (MCTs) definitions used as METs</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Are MCT actions/activities/capabilities expressed and defined still accurate?</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Baseline and Advanced MET Capability statements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Capability Output standards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Training standards – MET-to-Training, aligned to COI T&amp;R Manual</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Are training events adequate, require refinement, need individual, collective, chained training events?</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Staff training events/exercises, Certification requirements and MCCRE considerations? </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MET-to-T/O alignments</a:t>
            </a:r>
          </a:p>
          <a:p>
            <a:pPr lvl="2"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 Critical MOS identified - necessary to execute the METs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MET-to-T/E alignments</a:t>
            </a:r>
          </a:p>
          <a:p>
            <a:pPr lvl="2"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 Mission Essential Equipment (MEE/TAMCNs) - necessary to execute the METs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MET Crosswalks (Identify supporting/subordinate unit MET support to HHQ)</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CBRN Training Assessment Intervals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Community “Observations / Challenges / Recommendations”</a:t>
            </a:r>
          </a:p>
          <a:p>
            <a:pPr marL="457200" lvl="1" indent="0" fontAlgn="auto">
              <a:spcBef>
                <a:spcPts val="0"/>
              </a:spcBef>
              <a:spcAft>
                <a:spcPts val="0"/>
              </a:spcAft>
              <a:buNone/>
            </a:pPr>
            <a:r>
              <a:rPr lang="en-US" sz="1200" dirty="0">
                <a:latin typeface="Arial" panose="020B0604020202020204" pitchFamily="34" charset="0"/>
                <a:ea typeface="Times New Roman" panose="02020603050405020304" pitchFamily="18" charset="0"/>
                <a:cs typeface="Arial" panose="020B0604020202020204" pitchFamily="34" charset="0"/>
              </a:rPr>
              <a:t>       (Included in METL staffing pkg. to provide SA/visibility to Leadership)</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Chosen or modified METs align with unit’s current Mission Statement?</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Identify Units of Employment (UE) standards (if applicable to the organization)</a:t>
            </a:r>
          </a:p>
        </p:txBody>
      </p:sp>
      <p:sp>
        <p:nvSpPr>
          <p:cNvPr id="7" name="Title 1">
            <a:extLst>
              <a:ext uri="{FF2B5EF4-FFF2-40B4-BE49-F238E27FC236}">
                <a16:creationId xmlns:a16="http://schemas.microsoft.com/office/drawing/2014/main" id="{719C607A-4850-C48D-8E0A-157083B6BD8A}"/>
              </a:ext>
            </a:extLst>
          </p:cNvPr>
          <p:cNvSpPr>
            <a:spLocks noGrp="1"/>
          </p:cNvSpPr>
          <p:nvPr>
            <p:ph type="title"/>
          </p:nvPr>
        </p:nvSpPr>
        <p:spPr>
          <a:xfrm>
            <a:off x="457200" y="248931"/>
            <a:ext cx="8229600" cy="870006"/>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MET/METL/Training Review Objective</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and Products Development</a:t>
            </a:r>
          </a:p>
        </p:txBody>
      </p:sp>
      <p:sp>
        <p:nvSpPr>
          <p:cNvPr id="3" name="Footer Placeholder 2">
            <a:extLst>
              <a:ext uri="{FF2B5EF4-FFF2-40B4-BE49-F238E27FC236}">
                <a16:creationId xmlns:a16="http://schemas.microsoft.com/office/drawing/2014/main" id="{13C0B406-76EA-5292-7876-2A30A776BB5B}"/>
              </a:ext>
            </a:extLst>
          </p:cNvPr>
          <p:cNvSpPr>
            <a:spLocks noGrp="1"/>
          </p:cNvSpPr>
          <p:nvPr>
            <p:ph type="ftr" sz="quarter" idx="11"/>
          </p:nvPr>
        </p:nvSpPr>
        <p:spPr>
          <a:xfrm>
            <a:off x="0" y="6342501"/>
            <a:ext cx="1637881" cy="365125"/>
          </a:xfrm>
        </p:spPr>
        <p:txBody>
          <a:bodyPr/>
          <a:lstStyle/>
          <a:p>
            <a:r>
              <a:rPr lang="en-US">
                <a:solidFill>
                  <a:schemeClr val="tx1"/>
                </a:solidFill>
              </a:rPr>
              <a:t>MAR 2026-CUI</a:t>
            </a:r>
            <a:endParaRPr lang="en-US" dirty="0">
              <a:solidFill>
                <a:schemeClr val="tx1"/>
              </a:solidFill>
            </a:endParaRPr>
          </a:p>
        </p:txBody>
      </p:sp>
      <p:sp>
        <p:nvSpPr>
          <p:cNvPr id="2" name="Rectangle 1">
            <a:extLst>
              <a:ext uri="{FF2B5EF4-FFF2-40B4-BE49-F238E27FC236}">
                <a16:creationId xmlns:a16="http://schemas.microsoft.com/office/drawing/2014/main" id="{66F3A3D0-A45E-A9F1-56B3-2495F169A62B}"/>
              </a:ext>
            </a:extLst>
          </p:cNvPr>
          <p:cNvSpPr/>
          <p:nvPr/>
        </p:nvSpPr>
        <p:spPr>
          <a:xfrm>
            <a:off x="1169723" y="1261363"/>
            <a:ext cx="7757326" cy="738664"/>
          </a:xfrm>
          <a:prstGeom prst="rect">
            <a:avLst/>
          </a:prstGeom>
          <a:solidFill>
            <a:srgbClr val="FFFF00"/>
          </a:solidFill>
          <a:ln>
            <a:solidFill>
              <a:schemeClr val="tx1"/>
            </a:solidFill>
          </a:ln>
        </p:spPr>
        <p:txBody>
          <a:bodyPr wrap="square">
            <a:spAutoFit/>
          </a:bodyPr>
          <a:lstStyle/>
          <a:p>
            <a:pPr algn="ctr"/>
            <a:r>
              <a:rPr lang="en-US" sz="1400" b="1" i="1" dirty="0">
                <a:solidFill>
                  <a:srgbClr val="000000"/>
                </a:solidFill>
                <a:latin typeface="Arial" panose="020B0604020202020204" pitchFamily="34" charset="0"/>
                <a:ea typeface="Calibri" panose="020F0502020204030204" pitchFamily="34" charset="0"/>
                <a:cs typeface="Arial" panose="020B0604020202020204" pitchFamily="34" charset="0"/>
              </a:rPr>
              <a:t>MARADMIN 419/25 – FY26 Schedule of MET/METL, T&amp;R Manual &amp; TMT Reviews</a:t>
            </a:r>
          </a:p>
          <a:p>
            <a:pPr algn="ct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200" b="1" dirty="0">
                <a:solidFill>
                  <a:srgbClr val="000000"/>
                </a:solidFill>
                <a:latin typeface="Arial" panose="020B0604020202020204" pitchFamily="34" charset="0"/>
                <a:ea typeface="Calibri" panose="020F0502020204030204" pitchFamily="34" charset="0"/>
                <a:cs typeface="Arial" panose="020B0604020202020204" pitchFamily="34" charset="0"/>
              </a:rPr>
              <a:t>“Ensuring METs/METLs development, refinement and alignment actions are synchronized with unit mission statements, T&amp;R manuals and aligned T&amp;R training events ISO service capabilities.”</a:t>
            </a:r>
          </a:p>
        </p:txBody>
      </p:sp>
      <p:pic>
        <p:nvPicPr>
          <p:cNvPr id="4" name="Picture 11">
            <a:extLst>
              <a:ext uri="{FF2B5EF4-FFF2-40B4-BE49-F238E27FC236}">
                <a16:creationId xmlns:a16="http://schemas.microsoft.com/office/drawing/2014/main" id="{304DE21C-429C-4A2E-48FE-848DDE5C8D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63" y="1195692"/>
            <a:ext cx="1033160" cy="870006"/>
          </a:xfrm>
          <a:prstGeom prst="rect">
            <a:avLst/>
          </a:prstGeom>
          <a:noFill/>
          <a:ln w="9525">
            <a:noFill/>
            <a:miter lim="800000"/>
            <a:headEnd/>
            <a:tailEnd/>
          </a:ln>
        </p:spPr>
      </p:pic>
    </p:spTree>
    <p:extLst>
      <p:ext uri="{BB962C8B-B14F-4D97-AF65-F5344CB8AC3E}">
        <p14:creationId xmlns:p14="http://schemas.microsoft.com/office/powerpoint/2010/main" val="59453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idx="4294967295"/>
          </p:nvPr>
        </p:nvSpPr>
        <p:spPr>
          <a:xfrm>
            <a:off x="790575" y="153568"/>
            <a:ext cx="7791450" cy="762000"/>
          </a:xfrm>
        </p:spPr>
        <p:txBody>
          <a:bodyPr>
            <a:normAutofit/>
          </a:bodyPr>
          <a:lstStyle/>
          <a:p>
            <a:r>
              <a:rPr lang="en-US" sz="2800" b="1" dirty="0">
                <a:solidFill>
                  <a:schemeClr val="tx1"/>
                </a:solidFill>
                <a:latin typeface="Arial" charset="0"/>
                <a:cs typeface="Times New Roman" pitchFamily="18" charset="0"/>
              </a:rPr>
              <a:t>MET Standards</a:t>
            </a:r>
            <a:endParaRPr lang="en-US" sz="1800" b="1" dirty="0">
              <a:solidFill>
                <a:schemeClr val="tx1"/>
              </a:solidFill>
              <a:latin typeface="Arial" charset="0"/>
              <a:cs typeface="Times New Roman" pitchFamily="18" charset="0"/>
            </a:endParaRPr>
          </a:p>
        </p:txBody>
      </p:sp>
      <p:sp>
        <p:nvSpPr>
          <p:cNvPr id="1334275" name="Rectangle 3"/>
          <p:cNvSpPr>
            <a:spLocks noGrp="1" noChangeArrowheads="1"/>
          </p:cNvSpPr>
          <p:nvPr>
            <p:ph type="body" idx="1"/>
          </p:nvPr>
        </p:nvSpPr>
        <p:spPr>
          <a:xfrm>
            <a:off x="1568446" y="1895467"/>
            <a:ext cx="7267329" cy="4296111"/>
          </a:xfrm>
          <a:ln/>
        </p:spPr>
        <p:txBody>
          <a:bodyPr>
            <a:normAutofit fontScale="55000" lnSpcReduction="20000"/>
          </a:bodyPr>
          <a:lstStyle/>
          <a:p>
            <a:pPr marL="0" indent="0" defTabSz="820738" fontAlgn="b">
              <a:lnSpc>
                <a:spcPct val="80000"/>
              </a:lnSpc>
              <a:buNone/>
            </a:pPr>
            <a:r>
              <a:rPr lang="en-US" sz="1800" dirty="0">
                <a:latin typeface="Arial" charset="0"/>
              </a:rPr>
              <a:t>  </a:t>
            </a: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Resource</a:t>
            </a:r>
            <a:r>
              <a:rPr lang="en-US" sz="2200" b="1" dirty="0">
                <a:latin typeface="Arial" charset="0"/>
              </a:rPr>
              <a:t>:</a:t>
            </a:r>
          </a:p>
          <a:p>
            <a:pPr marL="0" indent="0" algn="just" defTabSz="820738" fontAlgn="b">
              <a:lnSpc>
                <a:spcPct val="120000"/>
              </a:lnSpc>
              <a:spcBef>
                <a:spcPts val="0"/>
              </a:spcBef>
              <a:buNone/>
            </a:pPr>
            <a:r>
              <a:rPr lang="en-US" sz="2200" dirty="0">
                <a:latin typeface="Arial" charset="0"/>
                <a:cs typeface="Times New Roman" pitchFamily="18" charset="0"/>
              </a:rPr>
              <a:t>Manpower (T/O) and Equipment (T/E) required to produce the outputs</a:t>
            </a:r>
          </a:p>
          <a:p>
            <a:pPr marL="0" indent="0" algn="just" defTabSz="820738" fontAlgn="b">
              <a:lnSpc>
                <a:spcPct val="120000"/>
              </a:lnSpc>
              <a:spcBef>
                <a:spcPts val="0"/>
              </a:spcBef>
              <a:buNone/>
            </a:pPr>
            <a:endParaRPr lang="en-US" sz="2200" b="1" u="sng" dirty="0">
              <a:latin typeface="Arial" charset="0"/>
            </a:endParaRPr>
          </a:p>
          <a:p>
            <a:pPr marL="0" indent="0" algn="just" defTabSz="820738" fontAlgn="b">
              <a:lnSpc>
                <a:spcPct val="120000"/>
              </a:lnSpc>
              <a:spcBef>
                <a:spcPts val="0"/>
              </a:spcBef>
              <a:buNone/>
            </a:pPr>
            <a:r>
              <a:rPr lang="en-US" sz="2200" b="1" u="sng" dirty="0">
                <a:latin typeface="Arial" charset="0"/>
              </a:rPr>
              <a:t>Training</a:t>
            </a:r>
            <a:r>
              <a:rPr lang="en-US" sz="2200" b="1" dirty="0">
                <a:latin typeface="Arial" charset="0"/>
              </a:rPr>
              <a:t>:</a:t>
            </a:r>
          </a:p>
          <a:p>
            <a:pPr marL="0" lvl="1" indent="0" algn="just" defTabSz="820738" fontAlgn="b">
              <a:lnSpc>
                <a:spcPct val="120000"/>
              </a:lnSpc>
              <a:spcBef>
                <a:spcPts val="0"/>
              </a:spcBef>
              <a:buNone/>
            </a:pPr>
            <a:r>
              <a:rPr lang="en-US" sz="2200" dirty="0">
                <a:latin typeface="Arial" charset="0"/>
                <a:cs typeface="Times New Roman" pitchFamily="18" charset="0"/>
              </a:rPr>
              <a:t>Each MET should have standards for two (2) levels of trained proficiencies:</a:t>
            </a:r>
          </a:p>
          <a:p>
            <a:pPr marL="0" lvl="1" indent="0" algn="just" defTabSz="820738" fontAlgn="b">
              <a:lnSpc>
                <a:spcPct val="120000"/>
              </a:lnSpc>
              <a:spcBef>
                <a:spcPts val="0"/>
              </a:spcBef>
              <a:buNone/>
            </a:pPr>
            <a:endParaRPr lang="en-US" sz="2200" b="1"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Baseline Capability:  </a:t>
            </a:r>
            <a:r>
              <a:rPr lang="en-US" sz="2200" dirty="0">
                <a:latin typeface="Arial" charset="0"/>
                <a:cs typeface="Times New Roman" pitchFamily="18" charset="0"/>
              </a:rPr>
              <a:t>Level of readiness expected from a USMC tactical unit, normally sustained through unit Core training at home station and achieved without requiring a Deployment for Training, dedicated at-sea training, or external MAGTF support.</a:t>
            </a:r>
          </a:p>
          <a:p>
            <a:pPr marL="457200" lvl="4" indent="0" algn="just" defTabSz="820738" fontAlgn="b">
              <a:lnSpc>
                <a:spcPct val="120000"/>
              </a:lnSpc>
              <a:spcBef>
                <a:spcPts val="0"/>
              </a:spcBef>
              <a:buFont typeface="Wingdings" panose="05000000000000000000" pitchFamily="2" charset="2"/>
              <a:buChar char="§"/>
            </a:pPr>
            <a:endParaRPr lang="en-US" sz="2200"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Advanced Capability:  </a:t>
            </a:r>
            <a:r>
              <a:rPr lang="en-US" sz="2200" dirty="0">
                <a:latin typeface="Arial" charset="0"/>
                <a:cs typeface="Times New Roman" pitchFamily="18" charset="0"/>
              </a:rPr>
              <a:t>Level of readiness required by specific units expected to perform a critical role in a mission or OPLAN.  This level of readiness normally requires external MAGTF support, ship-to-shore movement, or a Service-level or Joint training exercise.  Units designated for training to this level are normally selected through the force synchronization process.</a:t>
            </a:r>
          </a:p>
          <a:p>
            <a:pPr marL="400050" lvl="2" indent="0" algn="just" defTabSz="820738" fontAlgn="b">
              <a:lnSpc>
                <a:spcPct val="120000"/>
              </a:lnSpc>
              <a:spcBef>
                <a:spcPts val="0"/>
              </a:spcBef>
              <a:buNone/>
            </a:pPr>
            <a:endParaRPr lang="en-US" sz="2200" dirty="0">
              <a:latin typeface="Arial" charset="0"/>
              <a:cs typeface="Times New Roman" pitchFamily="18" charset="0"/>
            </a:endParaRPr>
          </a:p>
          <a:p>
            <a:pPr marL="0" lvl="1" indent="0" algn="just" defTabSz="820738" fontAlgn="b">
              <a:lnSpc>
                <a:spcPct val="120000"/>
              </a:lnSpc>
              <a:spcBef>
                <a:spcPts val="0"/>
              </a:spcBef>
              <a:buNone/>
            </a:pPr>
            <a:r>
              <a:rPr lang="en-US" sz="2200" dirty="0">
                <a:latin typeface="Arial" charset="0"/>
                <a:cs typeface="Times New Roman" pitchFamily="18" charset="0"/>
              </a:rPr>
              <a:t>METs align to COI T&amp;R Manuals, individual/unit </a:t>
            </a:r>
            <a:r>
              <a:rPr lang="en-US" sz="2200" dirty="0">
                <a:latin typeface="Arial" charset="0"/>
              </a:rPr>
              <a:t>“E”-coded training events, and exercises/certifications necessary or required to accomplish proficiencies, produce desired outputs and provide trained capability assessments.</a:t>
            </a:r>
          </a:p>
          <a:p>
            <a:pPr marL="0" lvl="1" indent="0" algn="just" defTabSz="820738" fontAlgn="b">
              <a:lnSpc>
                <a:spcPct val="120000"/>
              </a:lnSpc>
              <a:spcBef>
                <a:spcPts val="0"/>
              </a:spcBef>
              <a:buNone/>
            </a:pP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Subordinate/Supporting Unit</a:t>
            </a:r>
            <a:r>
              <a:rPr lang="en-US" sz="2200" b="1" dirty="0">
                <a:latin typeface="Arial" charset="0"/>
              </a:rPr>
              <a:t>:</a:t>
            </a:r>
          </a:p>
          <a:p>
            <a:pPr marL="0" indent="0">
              <a:buNone/>
            </a:pPr>
            <a:r>
              <a:rPr lang="en-US" sz="2200" dirty="0">
                <a:latin typeface="Arial" charset="0"/>
                <a:cs typeface="Times New Roman" pitchFamily="18" charset="0"/>
              </a:rPr>
              <a:t>Tasks performed by other units that are required to produce the outputs; Required for intermediate level commands</a:t>
            </a:r>
            <a:endParaRPr lang="en-US" sz="2200" dirty="0">
              <a:latin typeface="Arial" charset="0"/>
            </a:endParaRPr>
          </a:p>
        </p:txBody>
      </p:sp>
      <p:sp>
        <p:nvSpPr>
          <p:cNvPr id="7" name="Text Box 4"/>
          <p:cNvSpPr txBox="1">
            <a:spLocks noChangeArrowheads="1"/>
          </p:cNvSpPr>
          <p:nvPr/>
        </p:nvSpPr>
        <p:spPr bwMode="auto">
          <a:xfrm>
            <a:off x="1561671" y="866136"/>
            <a:ext cx="6267449" cy="719364"/>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sz="1200" b="1" dirty="0"/>
              <a:t>The combination of measures and criteria used to illustrate minimum acceptable proficiency required in task performance. </a:t>
            </a:r>
          </a:p>
          <a:p>
            <a:pPr marL="0" lvl="1" indent="0" algn="ctr" defTabSz="820738" fontAlgn="b">
              <a:lnSpc>
                <a:spcPct val="120000"/>
              </a:lnSpc>
              <a:spcBef>
                <a:spcPts val="0"/>
              </a:spcBef>
              <a:buNone/>
            </a:pPr>
            <a:r>
              <a:rPr lang="en-US" sz="1200" b="1" dirty="0"/>
              <a:t>FOCUS: Develop standards consistent with capability intent and desired outputs. </a:t>
            </a:r>
          </a:p>
        </p:txBody>
      </p:sp>
      <p:pic>
        <p:nvPicPr>
          <p:cNvPr id="9"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88558"/>
            <a:ext cx="1561670" cy="1417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61" y="2905596"/>
            <a:ext cx="1477925" cy="1283632"/>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1A37B08-8B94-1C2D-10A3-4EAC947E5CAD}"/>
              </a:ext>
            </a:extLst>
          </p:cNvPr>
          <p:cNvSpPr>
            <a:spLocks noGrp="1"/>
          </p:cNvSpPr>
          <p:nvPr>
            <p:ph type="ftr" sz="quarter" idx="11"/>
          </p:nvPr>
        </p:nvSpPr>
        <p:spPr>
          <a:xfrm>
            <a:off x="21359" y="6318982"/>
            <a:ext cx="1956009" cy="365125"/>
          </a:xfrm>
        </p:spPr>
        <p:txBody>
          <a:bodyPr/>
          <a:lstStyle/>
          <a:p>
            <a:r>
              <a:rPr lang="en-US">
                <a:solidFill>
                  <a:schemeClr val="tx1"/>
                </a:solidFill>
              </a:rPr>
              <a:t>MAR 2026-CUI</a:t>
            </a:r>
            <a:endParaRPr lang="en-US" dirty="0">
              <a:solidFill>
                <a:schemeClr val="tx1"/>
              </a:solidFill>
            </a:endParaRPr>
          </a:p>
        </p:txBody>
      </p:sp>
      <p:sp>
        <p:nvSpPr>
          <p:cNvPr id="2" name="Slide Number Placeholder 1">
            <a:extLst>
              <a:ext uri="{FF2B5EF4-FFF2-40B4-BE49-F238E27FC236}">
                <a16:creationId xmlns:a16="http://schemas.microsoft.com/office/drawing/2014/main" id="{1A88600A-139D-78CB-15AE-11C24577A583}"/>
              </a:ext>
            </a:extLst>
          </p:cNvPr>
          <p:cNvSpPr>
            <a:spLocks noGrp="1"/>
          </p:cNvSpPr>
          <p:nvPr>
            <p:ph type="sldNum" sz="quarter" idx="12"/>
          </p:nvPr>
        </p:nvSpPr>
        <p:spPr/>
        <p:txBody>
          <a:bodyPr/>
          <a:lstStyle/>
          <a:p>
            <a:fld id="{8E4EDD86-0069-4FE8-945C-33E393EACC8C}"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13773923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715365" y="571119"/>
            <a:ext cx="8168367" cy="5201424"/>
          </a:xfrm>
          <a:prstGeom prst="rect">
            <a:avLst/>
          </a:prstGeom>
          <a:noFill/>
          <a:ln w="9525">
            <a:noFill/>
            <a:miter lim="800000"/>
            <a:headEnd/>
            <a:tailEnd/>
          </a:ln>
          <a:effectLst/>
        </p:spPr>
        <p:txBody>
          <a:bodyPr wrap="square">
            <a:spAutoFit/>
          </a:bodyPr>
          <a:lstStyle/>
          <a:p>
            <a:pPr algn="ctr"/>
            <a:r>
              <a:rPr lang="en-US" sz="2800" b="1" dirty="0"/>
              <a:t>Overview</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200" b="1" dirty="0"/>
              <a:t>MCTL Branch Mission = Life Cycle Authoritative “Data Driven” Deliverables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Mission Planning, Requirements, MET-based Capabilities, Force Readiness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METs within the DoD Planning, Programming, Budgeting &amp; Execution (PPBE) Process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MCT-to-MET-to Joint Staff MET Alignments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  The Dictionary of Current Capabilities; MET Building Blocks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CD&amp;I’s Policies and Processes Alignments = MCT-to-MET/METL Workshop Process Deliverables:</a:t>
            </a:r>
          </a:p>
          <a:p>
            <a:pPr lvl="1"/>
            <a:r>
              <a:rPr lang="en-US" sz="1200" b="1" dirty="0"/>
              <a:t>Mission Statement; MET standards Development (“Baseline/Advanced” Capability Statements; Manning/Training/Equipment and Outputs)</a:t>
            </a:r>
          </a:p>
          <a:p>
            <a:pPr lvl="1"/>
            <a:endParaRPr lang="en-US" sz="1200" b="1" dirty="0"/>
          </a:p>
          <a:p>
            <a:pPr marL="285750" indent="-285750">
              <a:buFont typeface="Arial" panose="020B0604020202020204" pitchFamily="34" charset="0"/>
              <a:buChar char="•"/>
            </a:pPr>
            <a:r>
              <a:rPr lang="en-US" sz="1200" b="1" dirty="0"/>
              <a:t>MET-to-Training and T&amp;R Manual Alignments, New MCT or Change Recommendations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 Standards Development Examples, Authoritative Data Source (ADS) System Repositories, Product Staffing, Approvals, Validation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a:t>
            </a:r>
            <a:r>
              <a:rPr lang="en-US" sz="1200" b="1"/>
              <a:t>METL Products </a:t>
            </a:r>
            <a:r>
              <a:rPr lang="en-US" sz="1200" b="1" dirty="0"/>
              <a:t>Development – What is </a:t>
            </a:r>
            <a:r>
              <a:rPr lang="en-US" sz="1200" b="1" dirty="0" err="1"/>
              <a:t>involvedupport</a:t>
            </a:r>
            <a:r>
              <a:rPr lang="en-US" sz="1200" b="1" dirty="0"/>
              <a:t> to Global Force Management (GFM) Process, Institutional Readiness WG (IRWG) and Quarterly Readiness Brief to CMC (QRB)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MCTL/MET/METL Life Cycle Products Info and POCs and Detailed Backups</a:t>
            </a:r>
          </a:p>
        </p:txBody>
      </p:sp>
      <p:sp>
        <p:nvSpPr>
          <p:cNvPr id="2" name="Footer Placeholder 1"/>
          <p:cNvSpPr>
            <a:spLocks noGrp="1"/>
          </p:cNvSpPr>
          <p:nvPr>
            <p:ph type="ftr" sz="quarter" idx="11"/>
          </p:nvPr>
        </p:nvSpPr>
        <p:spPr>
          <a:xfrm>
            <a:off x="0" y="6341473"/>
            <a:ext cx="3240729"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A64820D3-1423-340C-E0D8-7838254667DB}"/>
              </a:ext>
            </a:extLst>
          </p:cNvPr>
          <p:cNvSpPr>
            <a:spLocks noGrp="1"/>
          </p:cNvSpPr>
          <p:nvPr>
            <p:ph type="sldNum" sz="quarter" idx="12"/>
          </p:nvPr>
        </p:nvSpPr>
        <p:spPr/>
        <p:txBody>
          <a:bodyPr/>
          <a:lstStyle/>
          <a:p>
            <a:fld id="{57D7F152-42F7-4C0B-ACE2-8696607C202E}"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890043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475" y="1554235"/>
            <a:ext cx="6837014" cy="3045776"/>
          </a:xfrm>
          <a:prstGeom prst="rect">
            <a:avLst/>
          </a:prstGeom>
          <a:noFill/>
        </p:spPr>
        <p:txBody>
          <a:bodyPr wrap="square" rtlCol="0" anchor="t">
            <a:noAutofit/>
          </a:bodyPr>
          <a:lstStyle/>
          <a:p>
            <a:pPr algn="just"/>
            <a:r>
              <a:rPr lang="en-US" sz="900" dirty="0"/>
              <a:t>“       </a:t>
            </a:r>
            <a:r>
              <a:rPr lang="en-US" sz="1100" u="sng" dirty="0"/>
              <a:t>Qualified Yes</a:t>
            </a:r>
            <a:r>
              <a:rPr lang="en-US" sz="1100" dirty="0"/>
              <a:t>:  Unit can accomplish all or most tasks to standard under most conditions.</a:t>
            </a:r>
          </a:p>
          <a:p>
            <a:pPr algn="just"/>
            <a:r>
              <a:rPr lang="en-US" sz="1100" dirty="0"/>
              <a:t>       Specific standards and conditions that cannot be met, as well as the shortfalls or issues impacts the</a:t>
            </a:r>
          </a:p>
          <a:p>
            <a:pPr algn="just"/>
            <a:r>
              <a:rPr lang="en-US" sz="1100" dirty="0"/>
              <a:t>       unit’s inability to accomplish the task. Must be clearly detailed in MET assessment.</a:t>
            </a:r>
          </a:p>
          <a:p>
            <a:pPr algn="just"/>
            <a:endParaRPr lang="en-US" sz="1100" dirty="0"/>
          </a:p>
          <a:p>
            <a:pPr algn="just"/>
            <a:r>
              <a:rPr lang="en-US" sz="1100" dirty="0"/>
              <a:t>       </a:t>
            </a:r>
            <a:r>
              <a:rPr lang="en-US" sz="1100" u="sng" dirty="0"/>
              <a:t>Yes</a:t>
            </a:r>
            <a:r>
              <a:rPr lang="en-US" sz="1100" dirty="0"/>
              <a:t>:  Task accomplished to established standards/conditions.</a:t>
            </a:r>
          </a:p>
          <a:p>
            <a:pPr algn="just"/>
            <a:r>
              <a:rPr lang="en-US" sz="1100" dirty="0"/>
              <a:t>        Assessment: demonstrated via training or ops.</a:t>
            </a:r>
          </a:p>
          <a:p>
            <a:pPr marL="0" lvl="1" algn="just"/>
            <a:endParaRPr lang="en-US" sz="1100" b="1" dirty="0"/>
          </a:p>
          <a:p>
            <a:pPr marL="0" lvl="1" algn="just"/>
            <a:r>
              <a:rPr lang="en-US" sz="1050" b="1" dirty="0"/>
              <a:t>Challenge:  </a:t>
            </a:r>
            <a:r>
              <a:rPr lang="en-US" sz="1050" dirty="0"/>
              <a:t>What is “most”?  </a:t>
            </a:r>
            <a:r>
              <a:rPr lang="en-US" sz="1050" b="1" dirty="0"/>
              <a:t>Solution:  </a:t>
            </a:r>
            <a:r>
              <a:rPr lang="en-US" sz="1050" dirty="0"/>
              <a:t>USMC re-defined assessment process to distinguish between baseline standards (equivalent to “most”) and advanced standards (equivalent to “all”).</a:t>
            </a:r>
          </a:p>
          <a:p>
            <a:pPr algn="just"/>
            <a:endParaRPr lang="en-US" sz="1050" b="1" dirty="0"/>
          </a:p>
          <a:p>
            <a:pPr algn="just"/>
            <a:r>
              <a:rPr lang="en-US" sz="1050" b="1" dirty="0"/>
              <a:t>USMC NETUSR DRRS</a:t>
            </a:r>
          </a:p>
          <a:p>
            <a:pPr algn="just"/>
            <a:r>
              <a:rPr lang="en-US" sz="1050" dirty="0"/>
              <a:t>       </a:t>
            </a:r>
            <a:r>
              <a:rPr lang="en-US" sz="1050" u="sng" dirty="0"/>
              <a:t>Qualified Yes</a:t>
            </a:r>
            <a:r>
              <a:rPr lang="en-US" sz="1050" dirty="0"/>
              <a:t> = Baseline readiness:  Level expected from a USMC tactical unit, sustained through unit core</a:t>
            </a:r>
          </a:p>
          <a:p>
            <a:pPr algn="just"/>
            <a:r>
              <a:rPr lang="en-US" sz="1050" dirty="0"/>
              <a:t>       training at home station and achieved without requiring a DFT, dedicated at-sea training, or external</a:t>
            </a:r>
          </a:p>
          <a:p>
            <a:pPr algn="just"/>
            <a:r>
              <a:rPr lang="en-US" sz="1050" dirty="0"/>
              <a:t>       support.</a:t>
            </a:r>
          </a:p>
          <a:p>
            <a:pPr algn="just"/>
            <a:endParaRPr lang="en-US" sz="1050" dirty="0"/>
          </a:p>
          <a:p>
            <a:pPr algn="just"/>
            <a:r>
              <a:rPr lang="en-US" sz="1050" dirty="0"/>
              <a:t>       </a:t>
            </a:r>
            <a:r>
              <a:rPr lang="en-US" sz="1050" u="sng" dirty="0"/>
              <a:t>Yes</a:t>
            </a:r>
            <a:r>
              <a:rPr lang="en-US" sz="1050" dirty="0"/>
              <a:t> = Advanced readiness:  Level of readiness required by specific units expected to perform a critical role</a:t>
            </a:r>
          </a:p>
          <a:p>
            <a:pPr algn="just"/>
            <a:r>
              <a:rPr lang="en-US" sz="1050" dirty="0"/>
              <a:t>       in a mission or OPLAN.  This level of readiness requires external support, ship-to-shore movement, or</a:t>
            </a:r>
          </a:p>
          <a:p>
            <a:pPr algn="just"/>
            <a:r>
              <a:rPr lang="en-US" sz="1050" dirty="0"/>
              <a:t>       a Service-level or Joint training exercise.  Units designated for training to this level are selected through</a:t>
            </a:r>
          </a:p>
          <a:p>
            <a:pPr algn="just"/>
            <a:r>
              <a:rPr lang="en-US" sz="1050" dirty="0"/>
              <a:t>       the Force Synchronization process.</a:t>
            </a:r>
          </a:p>
        </p:txBody>
      </p:sp>
      <p:sp>
        <p:nvSpPr>
          <p:cNvPr id="10" name="Rounded Rectangle 9"/>
          <p:cNvSpPr/>
          <p:nvPr/>
        </p:nvSpPr>
        <p:spPr>
          <a:xfrm>
            <a:off x="3089100" y="1606675"/>
            <a:ext cx="685800" cy="1616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3"/>
          </a:p>
        </p:txBody>
      </p:sp>
      <p:sp>
        <p:nvSpPr>
          <p:cNvPr id="6" name="Content Placeholder 2"/>
          <p:cNvSpPr txBox="1">
            <a:spLocks/>
          </p:cNvSpPr>
          <p:nvPr/>
        </p:nvSpPr>
        <p:spPr>
          <a:xfrm>
            <a:off x="180475" y="4781474"/>
            <a:ext cx="6837014" cy="1971611"/>
          </a:xfrm>
          <a:prstGeom prst="rect">
            <a:avLst/>
          </a:prstGeom>
          <a:noFill/>
          <a:ln>
            <a:solidFill>
              <a:schemeClr val="bg1">
                <a:lumMod val="10000"/>
              </a:schemeClr>
            </a:solidFill>
          </a:ln>
        </p:spPr>
        <p:txBody>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100" b="1" kern="0" dirty="0">
                <a:solidFill>
                  <a:schemeClr val="bg1">
                    <a:lumMod val="10000"/>
                  </a:schemeClr>
                </a:solidFill>
              </a:rPr>
              <a:t>Example INFANTRY BN:  </a:t>
            </a:r>
            <a:r>
              <a:rPr lang="en-US" sz="1100" b="1" dirty="0">
                <a:solidFill>
                  <a:schemeClr val="tx1"/>
                </a:solidFill>
              </a:rPr>
              <a:t>MCT 1.6.1  Conduct Offensive Operations</a:t>
            </a:r>
            <a:endParaRPr lang="en-US" sz="1100" b="1" kern="0" dirty="0">
              <a:solidFill>
                <a:schemeClr val="bg1">
                  <a:lumMod val="10000"/>
                </a:schemeClr>
              </a:solidFill>
            </a:endParaRPr>
          </a:p>
          <a:p>
            <a:pPr marL="0" indent="0" algn="just" eaLnBrk="1" fontAlgn="ctr" hangingPunct="1">
              <a:buNone/>
            </a:pPr>
            <a:r>
              <a:rPr lang="en-US" sz="1100" b="1" u="sng" kern="0" dirty="0">
                <a:solidFill>
                  <a:schemeClr val="tx1"/>
                </a:solidFill>
              </a:rPr>
              <a:t>Baseline Capability</a:t>
            </a:r>
            <a:r>
              <a:rPr lang="en-US" sz="1100" b="1" kern="0" dirty="0">
                <a:solidFill>
                  <a:schemeClr val="tx1"/>
                </a:solidFill>
              </a:rPr>
              <a:t>:  </a:t>
            </a:r>
            <a:r>
              <a:rPr lang="en-US" sz="1100" dirty="0">
                <a:solidFill>
                  <a:schemeClr val="tx1"/>
                </a:solidFill>
              </a:rPr>
              <a:t>Company-level maneuver to seize maritime terrain objectives in support of naval operations.</a:t>
            </a:r>
          </a:p>
          <a:p>
            <a:pPr marL="0" indent="0" algn="just" eaLnBrk="1" fontAlgn="ctr" hangingPunct="1">
              <a:buNone/>
            </a:pPr>
            <a:r>
              <a:rPr lang="en-US" sz="1100" b="1" kern="0" dirty="0">
                <a:solidFill>
                  <a:schemeClr val="tx1"/>
                </a:solidFill>
              </a:rPr>
              <a:t>Outputs:  </a:t>
            </a:r>
            <a:r>
              <a:rPr lang="en-US" sz="1100" dirty="0">
                <a:solidFill>
                  <a:schemeClr val="tx1"/>
                </a:solidFill>
              </a:rPr>
              <a:t>Coordinated company attacks, d</a:t>
            </a:r>
            <a:r>
              <a:rPr lang="en-US" sz="1100" dirty="0">
                <a:solidFill>
                  <a:schemeClr val="tx1"/>
                </a:solidFill>
                <a:ea typeface="Times New Roman" panose="02020603050405020304" pitchFamily="18" charset="0"/>
                <a:cs typeface="Times New Roman" pitchFamily="18" charset="0"/>
              </a:rPr>
              <a:t>estroy an enemy force of company strength, in prepared defensive positions.  </a:t>
            </a:r>
            <a:r>
              <a:rPr lang="en-US" sz="1100" dirty="0">
                <a:solidFill>
                  <a:schemeClr val="tx1"/>
                </a:solidFill>
              </a:rPr>
              <a:t>Exercise C2 and signature management across all expeditionary sites.  Employ aviation-delivered fires.</a:t>
            </a:r>
          </a:p>
          <a:p>
            <a:pPr marL="0" indent="0" algn="just" eaLnBrk="1" fontAlgn="auto" hangingPunct="1">
              <a:buNone/>
            </a:pPr>
            <a:r>
              <a:rPr lang="en-US" sz="1100" b="1" u="sng" kern="0" dirty="0">
                <a:solidFill>
                  <a:schemeClr val="tx1"/>
                </a:solidFill>
              </a:rPr>
              <a:t>Advanced Capability</a:t>
            </a:r>
            <a:r>
              <a:rPr lang="en-US" sz="1100" b="1" kern="0" dirty="0">
                <a:solidFill>
                  <a:schemeClr val="tx1"/>
                </a:solidFill>
              </a:rPr>
              <a:t>:  </a:t>
            </a:r>
            <a:r>
              <a:rPr lang="en-US" sz="1100" dirty="0">
                <a:solidFill>
                  <a:schemeClr val="tx1"/>
                </a:solidFill>
              </a:rPr>
              <a:t>Synchronized company-level maneuver to seize maritime terrain objectives defended by a peer adversary, in complex terrain, in a contested and/or degraded C2 environment.</a:t>
            </a:r>
          </a:p>
          <a:p>
            <a:pPr marL="0" indent="0" algn="just" eaLnBrk="1" fontAlgn="auto" hangingPunct="1">
              <a:buNone/>
            </a:pPr>
            <a:r>
              <a:rPr lang="en-US" sz="1100" b="1" kern="0" dirty="0">
                <a:solidFill>
                  <a:schemeClr val="tx1"/>
                </a:solidFill>
              </a:rPr>
              <a:t>Outputs:  </a:t>
            </a:r>
            <a:r>
              <a:rPr lang="en-US" sz="1100" dirty="0">
                <a:solidFill>
                  <a:schemeClr val="tx1"/>
                </a:solidFill>
              </a:rPr>
              <a:t>Integrate naval and joint fires into the scheme of maneuver.  </a:t>
            </a:r>
            <a:r>
              <a:rPr lang="en-US" sz="1100" dirty="0">
                <a:solidFill>
                  <a:schemeClr val="tx1"/>
                </a:solidFill>
                <a:ea typeface="Times New Roman" panose="02020603050405020304" pitchFamily="18" charset="0"/>
                <a:cs typeface="Times New Roman" pitchFamily="18" charset="0"/>
              </a:rPr>
              <a:t>S</a:t>
            </a:r>
            <a:r>
              <a:rPr lang="en-US" sz="1100" dirty="0">
                <a:solidFill>
                  <a:schemeClr val="tx1"/>
                </a:solidFill>
              </a:rPr>
              <a:t>ynchronized company-level maneuver </a:t>
            </a:r>
            <a:r>
              <a:rPr lang="en-US" sz="1100" dirty="0">
                <a:solidFill>
                  <a:schemeClr val="tx1"/>
                </a:solidFill>
                <a:ea typeface="Times New Roman" panose="02020603050405020304" pitchFamily="18" charset="0"/>
                <a:cs typeface="Times New Roman" pitchFamily="18" charset="0"/>
              </a:rPr>
              <a:t>in complex terrain.  </a:t>
            </a:r>
            <a:r>
              <a:rPr lang="en-US" sz="1100" dirty="0">
                <a:solidFill>
                  <a:schemeClr val="tx1"/>
                </a:solidFill>
              </a:rPr>
              <a:t>Prepared positions / complex obstacles. </a:t>
            </a:r>
            <a:r>
              <a:rPr lang="en-US" sz="1100" dirty="0">
                <a:solidFill>
                  <a:schemeClr val="tx1"/>
                </a:solidFill>
                <a:cs typeface="Times New Roman" pitchFamily="18" charset="0"/>
              </a:rPr>
              <a:t>Explosive hazard / improvised threat environment.  </a:t>
            </a:r>
            <a:r>
              <a:rPr lang="en-US" sz="1100" dirty="0">
                <a:solidFill>
                  <a:schemeClr val="tx1"/>
                </a:solidFill>
              </a:rPr>
              <a:t>Contested / C2D2 environment. Externally evaluated </a:t>
            </a:r>
            <a:r>
              <a:rPr lang="en-US" sz="1100" u="sng" dirty="0">
                <a:solidFill>
                  <a:schemeClr val="tx1"/>
                </a:solidFill>
              </a:rPr>
              <a:t>live</a:t>
            </a:r>
            <a:r>
              <a:rPr lang="en-US" sz="1100" dirty="0">
                <a:solidFill>
                  <a:schemeClr val="tx1"/>
                </a:solidFill>
              </a:rPr>
              <a:t> exercise with naval force participation and a peer enemy force within the last 12 months.</a:t>
            </a:r>
          </a:p>
          <a:p>
            <a:endParaRPr lang="en-US" sz="675" kern="0" dirty="0">
              <a:solidFill>
                <a:srgbClr val="00B050"/>
              </a:solidFill>
            </a:endParaRPr>
          </a:p>
        </p:txBody>
      </p:sp>
      <p:sp>
        <p:nvSpPr>
          <p:cNvPr id="8" name="Text Box 3"/>
          <p:cNvSpPr txBox="1">
            <a:spLocks noChangeArrowheads="1"/>
          </p:cNvSpPr>
          <p:nvPr/>
        </p:nvSpPr>
        <p:spPr bwMode="auto">
          <a:xfrm>
            <a:off x="1203508" y="39364"/>
            <a:ext cx="6858000" cy="1400383"/>
          </a:xfrm>
          <a:prstGeom prst="rect">
            <a:avLst/>
          </a:prstGeom>
          <a:noFill/>
          <a:ln w="9525">
            <a:noFill/>
            <a:miter lim="800000"/>
            <a:headEnd/>
            <a:tailEnd/>
          </a:ln>
          <a:effectLst/>
        </p:spPr>
        <p:txBody>
          <a:bodyPr wrap="square">
            <a:spAutoFit/>
          </a:bodyPr>
          <a:lstStyle/>
          <a:p>
            <a:pPr algn="ctr"/>
            <a:r>
              <a:rPr lang="en-US" sz="2800" b="1" dirty="0"/>
              <a:t>MET Baseline / Advanced Capability Standard Statements</a:t>
            </a:r>
          </a:p>
          <a:p>
            <a:pPr algn="ctr"/>
            <a:r>
              <a:rPr lang="en-US" sz="1400" b="1" dirty="0"/>
              <a:t>Per </a:t>
            </a:r>
            <a:r>
              <a:rPr lang="en-US" sz="1400" b="1" i="1" dirty="0"/>
              <a:t>CJCSI 3401.02 Force Readiness Reporting</a:t>
            </a:r>
            <a:endParaRPr lang="en-US" sz="1400" b="1" dirty="0"/>
          </a:p>
          <a:p>
            <a:pPr algn="ctr"/>
            <a:endParaRPr lang="en-US" sz="1500" b="1" dirty="0"/>
          </a:p>
        </p:txBody>
      </p:sp>
      <p:sp>
        <p:nvSpPr>
          <p:cNvPr id="9" name="TextBox 8"/>
          <p:cNvSpPr txBox="1"/>
          <p:nvPr/>
        </p:nvSpPr>
        <p:spPr>
          <a:xfrm>
            <a:off x="7081284" y="1554234"/>
            <a:ext cx="1960448" cy="5188209"/>
          </a:xfrm>
          <a:prstGeom prst="rect">
            <a:avLst/>
          </a:prstGeom>
          <a:solidFill>
            <a:srgbClr val="FFFF00"/>
          </a:solidFill>
          <a:ln>
            <a:solidFill>
              <a:schemeClr val="tx1"/>
            </a:solidFill>
          </a:ln>
        </p:spPr>
        <p:txBody>
          <a:bodyPr wrap="square" rtlCol="0" anchor="t">
            <a:noAutofit/>
          </a:bodyPr>
          <a:lstStyle/>
          <a:p>
            <a:r>
              <a:rPr lang="en-US" sz="1050" b="1" dirty="0"/>
              <a:t>Considerations for Baseline:</a:t>
            </a:r>
          </a:p>
          <a:p>
            <a:pPr marL="128588" indent="-128588">
              <a:buFont typeface="+mj-lt"/>
              <a:buAutoNum type="arabicPeriod"/>
            </a:pPr>
            <a:r>
              <a:rPr lang="en-US" sz="1050" dirty="0"/>
              <a:t>Sustainment at Home Station</a:t>
            </a:r>
          </a:p>
          <a:p>
            <a:pPr marL="128588" indent="-128588">
              <a:buFont typeface="+mj-lt"/>
              <a:buAutoNum type="arabicPeriod"/>
            </a:pPr>
            <a:r>
              <a:rPr lang="en-US" sz="1050" dirty="0"/>
              <a:t>Sustained across most of a unit’s lifecycle</a:t>
            </a:r>
          </a:p>
          <a:p>
            <a:pPr marL="128588" indent="-128588">
              <a:buFont typeface="+mj-lt"/>
              <a:buAutoNum type="arabicPeriod"/>
            </a:pPr>
            <a:r>
              <a:rPr lang="en-US" sz="1050" dirty="0"/>
              <a:t>No external MAGTF support required (evaluators or attachments)</a:t>
            </a:r>
          </a:p>
          <a:p>
            <a:pPr marL="128588" indent="-128588">
              <a:buFont typeface="+mj-lt"/>
              <a:buAutoNum type="arabicPeriod"/>
            </a:pPr>
            <a:r>
              <a:rPr lang="en-US" sz="1050" dirty="0"/>
              <a:t>No dedicated at-sea training required</a:t>
            </a:r>
          </a:p>
          <a:p>
            <a:endParaRPr lang="en-US" sz="1050" b="1" dirty="0"/>
          </a:p>
          <a:p>
            <a:r>
              <a:rPr lang="en-US" sz="1050" b="1" dirty="0"/>
              <a:t>Considerations for Advanced:</a:t>
            </a:r>
          </a:p>
          <a:p>
            <a:pPr marL="128588" indent="-128588">
              <a:buFont typeface="+mj-lt"/>
              <a:buAutoNum type="arabicPeriod"/>
            </a:pPr>
            <a:r>
              <a:rPr lang="en-US" sz="1050" dirty="0"/>
              <a:t>Peer threat</a:t>
            </a:r>
          </a:p>
          <a:p>
            <a:pPr marL="128588" indent="-128588">
              <a:buFont typeface="+mj-lt"/>
              <a:buAutoNum type="arabicPeriod"/>
            </a:pPr>
            <a:r>
              <a:rPr lang="en-US" sz="1050" dirty="0"/>
              <a:t>Adversary force used for training</a:t>
            </a:r>
          </a:p>
          <a:p>
            <a:pPr marL="128588" indent="-128588">
              <a:buFont typeface="+mj-lt"/>
              <a:buAutoNum type="arabicPeriod"/>
            </a:pPr>
            <a:r>
              <a:rPr lang="en-US" sz="1050" dirty="0"/>
              <a:t>Degraded/denied C2 environment</a:t>
            </a:r>
          </a:p>
          <a:p>
            <a:pPr marL="128588" indent="-128588">
              <a:buFont typeface="+mj-lt"/>
              <a:buAutoNum type="arabicPeriod"/>
            </a:pPr>
            <a:r>
              <a:rPr lang="en-US" sz="1050" dirty="0"/>
              <a:t>Training with attachments (external MAGTF support)</a:t>
            </a:r>
          </a:p>
          <a:p>
            <a:pPr marL="128588" indent="-128588">
              <a:buFont typeface="+mj-lt"/>
              <a:buAutoNum type="arabicPeriod"/>
            </a:pPr>
            <a:r>
              <a:rPr lang="en-US" sz="1050" dirty="0"/>
              <a:t>Deployment for training (Arctic, Jungle, etc.)</a:t>
            </a:r>
          </a:p>
          <a:p>
            <a:pPr marL="128588" indent="-128588">
              <a:buFont typeface="+mj-lt"/>
              <a:buAutoNum type="arabicPeriod"/>
            </a:pPr>
            <a:r>
              <a:rPr lang="en-US" sz="1050" dirty="0"/>
              <a:t>Ship-to-shore movement / at-sea training (naval platforms or connectors)</a:t>
            </a:r>
          </a:p>
          <a:p>
            <a:pPr marL="128588" indent="-128588">
              <a:buFont typeface="+mj-lt"/>
              <a:buAutoNum type="arabicPeriod"/>
            </a:pPr>
            <a:r>
              <a:rPr lang="en-US" sz="1050" dirty="0"/>
              <a:t>Joint or Naval context</a:t>
            </a:r>
          </a:p>
          <a:p>
            <a:pPr marL="128588" indent="-128588">
              <a:buFont typeface="+mj-lt"/>
              <a:buAutoNum type="arabicPeriod"/>
            </a:pPr>
            <a:r>
              <a:rPr lang="en-US" sz="1050" dirty="0"/>
              <a:t>Complex terrain</a:t>
            </a:r>
          </a:p>
          <a:p>
            <a:pPr marL="128588" indent="-128588">
              <a:buFont typeface="+mj-lt"/>
              <a:buAutoNum type="arabicPeriod"/>
            </a:pPr>
            <a:r>
              <a:rPr lang="en-US" sz="1050" dirty="0"/>
              <a:t>Accelerated response timelines</a:t>
            </a:r>
          </a:p>
          <a:p>
            <a:pPr marL="128588" indent="-128588">
              <a:buFont typeface="+mj-lt"/>
              <a:buAutoNum type="arabicPeriod"/>
            </a:pPr>
            <a:r>
              <a:rPr lang="en-US" sz="1050" dirty="0"/>
              <a:t>Evaluated exercise or MCCRE</a:t>
            </a:r>
          </a:p>
        </p:txBody>
      </p:sp>
      <p:sp>
        <p:nvSpPr>
          <p:cNvPr id="3" name="Rectangle 2">
            <a:extLst>
              <a:ext uri="{FF2B5EF4-FFF2-40B4-BE49-F238E27FC236}">
                <a16:creationId xmlns:a16="http://schemas.microsoft.com/office/drawing/2014/main" id="{EF7D2149-9F4D-1C99-3188-201692FDC2CF}"/>
              </a:ext>
            </a:extLst>
          </p:cNvPr>
          <p:cNvSpPr/>
          <p:nvPr/>
        </p:nvSpPr>
        <p:spPr>
          <a:xfrm>
            <a:off x="260221" y="1669138"/>
            <a:ext cx="151514" cy="135566"/>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4" name="Rectangle 3">
            <a:extLst>
              <a:ext uri="{FF2B5EF4-FFF2-40B4-BE49-F238E27FC236}">
                <a16:creationId xmlns:a16="http://schemas.microsoft.com/office/drawing/2014/main" id="{284A793B-481B-DFC0-8E64-F6F1AC840114}"/>
              </a:ext>
            </a:extLst>
          </p:cNvPr>
          <p:cNvSpPr/>
          <p:nvPr/>
        </p:nvSpPr>
        <p:spPr>
          <a:xfrm>
            <a:off x="260221" y="2320576"/>
            <a:ext cx="151514" cy="135566"/>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5" name="Rectangle 4">
            <a:extLst>
              <a:ext uri="{FF2B5EF4-FFF2-40B4-BE49-F238E27FC236}">
                <a16:creationId xmlns:a16="http://schemas.microsoft.com/office/drawing/2014/main" id="{0F0415E5-D748-B74C-28F9-CD1856A7AE63}"/>
              </a:ext>
            </a:extLst>
          </p:cNvPr>
          <p:cNvSpPr/>
          <p:nvPr/>
        </p:nvSpPr>
        <p:spPr>
          <a:xfrm>
            <a:off x="260221" y="3431512"/>
            <a:ext cx="151514" cy="135566"/>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7" name="Rectangle 6">
            <a:extLst>
              <a:ext uri="{FF2B5EF4-FFF2-40B4-BE49-F238E27FC236}">
                <a16:creationId xmlns:a16="http://schemas.microsoft.com/office/drawing/2014/main" id="{57513CFC-6761-58C9-C20C-6A9B7FBDD053}"/>
              </a:ext>
            </a:extLst>
          </p:cNvPr>
          <p:cNvSpPr/>
          <p:nvPr/>
        </p:nvSpPr>
        <p:spPr>
          <a:xfrm>
            <a:off x="261271" y="3953709"/>
            <a:ext cx="151514" cy="135566"/>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 name="Footer Placeholder 2">
            <a:extLst>
              <a:ext uri="{FF2B5EF4-FFF2-40B4-BE49-F238E27FC236}">
                <a16:creationId xmlns:a16="http://schemas.microsoft.com/office/drawing/2014/main" id="{FB118592-5B28-D352-5C5C-61440363CE8D}"/>
              </a:ext>
            </a:extLst>
          </p:cNvPr>
          <p:cNvSpPr>
            <a:spLocks noGrp="1"/>
          </p:cNvSpPr>
          <p:nvPr>
            <p:ph type="ftr" sz="quarter" idx="11"/>
          </p:nvPr>
        </p:nvSpPr>
        <p:spPr>
          <a:xfrm>
            <a:off x="0" y="6652009"/>
            <a:ext cx="1944888" cy="69466"/>
          </a:xfrm>
        </p:spPr>
        <p:txBody>
          <a:bodyPr/>
          <a:lstStyle/>
          <a:p>
            <a:r>
              <a:rPr lang="en-US">
                <a:solidFill>
                  <a:schemeClr val="tx1"/>
                </a:solidFill>
              </a:rPr>
              <a:t>MAR 2026-CUI</a:t>
            </a:r>
            <a:endParaRPr lang="en-US" dirty="0">
              <a:solidFill>
                <a:schemeClr val="tx1"/>
              </a:solidFill>
            </a:endParaRPr>
          </a:p>
        </p:txBody>
      </p:sp>
      <p:sp>
        <p:nvSpPr>
          <p:cNvPr id="12" name="Slide Number Placeholder 11">
            <a:extLst>
              <a:ext uri="{FF2B5EF4-FFF2-40B4-BE49-F238E27FC236}">
                <a16:creationId xmlns:a16="http://schemas.microsoft.com/office/drawing/2014/main" id="{56E756D0-E513-B918-781B-70EAEAFF8CA1}"/>
              </a:ext>
            </a:extLst>
          </p:cNvPr>
          <p:cNvSpPr>
            <a:spLocks noGrp="1"/>
          </p:cNvSpPr>
          <p:nvPr>
            <p:ph type="sldNum" sz="quarter" idx="12"/>
          </p:nvPr>
        </p:nvSpPr>
        <p:spPr/>
        <p:txBody>
          <a:bodyPr/>
          <a:lstStyle/>
          <a:p>
            <a:fld id="{57D7F152-42F7-4C0B-ACE2-8696607C202E}" type="slidenum">
              <a:rPr lang="en-US" smtClean="0"/>
              <a:pPr/>
              <a:t>20</a:t>
            </a:fld>
            <a:endParaRPr lang="en-US" dirty="0"/>
          </a:p>
        </p:txBody>
      </p:sp>
    </p:spTree>
    <p:extLst>
      <p:ext uri="{BB962C8B-B14F-4D97-AF65-F5344CB8AC3E}">
        <p14:creationId xmlns:p14="http://schemas.microsoft.com/office/powerpoint/2010/main" val="35396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352172"/>
            <a:ext cx="1824789"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p:txBody>
          <a:bodyPr/>
          <a:lstStyle/>
          <a:p>
            <a:fld id="{57D7F152-42F7-4C0B-ACE2-8696607C202E}" type="slidenum">
              <a:rPr lang="en-US" smtClean="0"/>
              <a:pPr/>
              <a:t>21</a:t>
            </a:fld>
            <a:endParaRPr lang="en-US" dirty="0"/>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120316" y="1281112"/>
            <a:ext cx="8903368" cy="5440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MCT 1.12.8.1   Conduct Expeditionary Advanced Base Operations (EABO)</a:t>
            </a:r>
          </a:p>
          <a:p>
            <a:pPr lvl="1" fontAlgn="auto">
              <a:spcAft>
                <a:spcPts val="0"/>
              </a:spcAft>
            </a:pPr>
            <a:r>
              <a:rPr lang="en-US" sz="1200" b="1" i="1" dirty="0">
                <a:latin typeface="Arial" panose="020B0604020202020204" pitchFamily="34" charset="0"/>
              </a:rPr>
              <a:t>Baseline: </a:t>
            </a:r>
            <a:r>
              <a:rPr lang="en-US" sz="1200" dirty="0">
                <a:latin typeface="Arial" panose="020B0604020202020204" pitchFamily="34" charset="0"/>
              </a:rPr>
              <a:t>Capable of establishing an expeditionary advanced base and enabling joint and naval campaigns during competition and conflict.</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maneuvering and persisting inside a contested maritime environment through the establishment and displacement of multiple expeditionary advanced bases.  Capability has been demonstrated in an externally evaluated simulated or live exercise with naval force participation.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3.2.7.5 Attack Maritime Targets</a:t>
            </a:r>
            <a:r>
              <a:rPr lang="en-US" sz="1200" dirty="0">
                <a:latin typeface="Arial" panose="020B0604020202020204" pitchFamily="34" charset="0"/>
              </a:rPr>
              <a:t>​</a:t>
            </a:r>
          </a:p>
          <a:p>
            <a:pPr lvl="1" fontAlgn="auto">
              <a:spcAft>
                <a:spcPts val="0"/>
              </a:spcAft>
            </a:pPr>
            <a:r>
              <a:rPr lang="en-US" sz="1200" b="1" i="1" dirty="0">
                <a:latin typeface="Arial" panose="020B0604020202020204" pitchFamily="34" charset="0"/>
              </a:rPr>
              <a:t>Baseline:  </a:t>
            </a:r>
            <a:r>
              <a:rPr lang="en-US" sz="1200" dirty="0">
                <a:latin typeface="Arial" panose="020B0604020202020204" pitchFamily="34" charset="0"/>
              </a:rPr>
              <a:t>Capable of attacking maritime surface targets.​</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a:t>
            </a:r>
            <a:r>
              <a:rPr lang="en-US" sz="1200" u="sng" dirty="0">
                <a:latin typeface="Arial" panose="020B0604020202020204" pitchFamily="34" charset="0"/>
              </a:rPr>
              <a:t>integrating naval, joint, and coalition</a:t>
            </a:r>
            <a:r>
              <a:rPr lang="en-US" sz="1200" dirty="0">
                <a:latin typeface="Arial" panose="020B0604020202020204" pitchFamily="34" charset="0"/>
              </a:rPr>
              <a:t> fires against maritime targets from distributed elements in a contested DDIL environment.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3.2.8 Conduct Expeditionary Strike</a:t>
            </a:r>
            <a:r>
              <a:rPr lang="en-US" sz="1200" dirty="0">
                <a:latin typeface="Arial" panose="020B0604020202020204" pitchFamily="34" charset="0"/>
              </a:rPr>
              <a:t>​</a:t>
            </a:r>
          </a:p>
          <a:p>
            <a:pPr lvl="1" fontAlgn="auto">
              <a:spcAft>
                <a:spcPts val="0"/>
              </a:spcAft>
            </a:pPr>
            <a:r>
              <a:rPr lang="en-US" sz="1200" b="1" i="1" dirty="0">
                <a:latin typeface="Arial" panose="020B0604020202020204" pitchFamily="34" charset="0"/>
              </a:rPr>
              <a:t>Baseline:  </a:t>
            </a:r>
            <a:r>
              <a:rPr lang="en-US" sz="1200" dirty="0">
                <a:latin typeface="Arial" panose="020B0604020202020204" pitchFamily="34" charset="0"/>
              </a:rPr>
              <a:t>Capable of​ delivering and integrating organic multi-domain fires in support of Naval objectives.​</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integrating organic and supporting fires in support of Naval and/ or Joint objectives. </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5.14 Conduct Information</a:t>
            </a:r>
            <a:r>
              <a:rPr lang="en-US" sz="1200" dirty="0">
                <a:latin typeface="Arial" panose="020B0604020202020204" pitchFamily="34" charset="0"/>
              </a:rPr>
              <a:t>​</a:t>
            </a:r>
          </a:p>
          <a:p>
            <a:pPr lvl="1" fontAlgn="auto">
              <a:spcAft>
                <a:spcPts val="0"/>
              </a:spcAft>
            </a:pPr>
            <a:r>
              <a:rPr lang="en-US" sz="1200" b="1" dirty="0">
                <a:latin typeface="Arial" panose="020B0604020202020204" pitchFamily="34" charset="0"/>
              </a:rPr>
              <a:t>Baseline: </a:t>
            </a:r>
            <a:r>
              <a:rPr lang="en-US" sz="1200" dirty="0">
                <a:latin typeface="Arial" panose="020B0604020202020204" pitchFamily="34" charset="0"/>
              </a:rPr>
              <a:t>Capable of planning, enabling, or employing capabilities that generate, preserve, deny, and project information in order to create and exploit information advantages (systems overmatch, prevailing narrative, and force resiliency) across the competition continuum in support of MAGTF and/or Naval operations. </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conducting information activities for extended periods across distributed battlespace in order to generate, preserve, deny, and project information in a contested Naval or JIIM environment. </a:t>
            </a:r>
            <a:endParaRPr lang="en-US" sz="1200" dirty="0"/>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EXAMPLE:  Baseline and Advanced Capability Statements (Unit Collective) </a:t>
            </a:r>
          </a:p>
        </p:txBody>
      </p:sp>
    </p:spTree>
    <p:extLst>
      <p:ext uri="{BB962C8B-B14F-4D97-AF65-F5344CB8AC3E}">
        <p14:creationId xmlns:p14="http://schemas.microsoft.com/office/powerpoint/2010/main" val="113981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A93ABA-6DD0-EBA2-D5B2-230AB1D728B9}"/>
              </a:ext>
            </a:extLst>
          </p:cNvPr>
          <p:cNvSpPr>
            <a:spLocks noGrp="1"/>
          </p:cNvSpPr>
          <p:nvPr>
            <p:ph type="ftr" sz="quarter" idx="11"/>
          </p:nvPr>
        </p:nvSpPr>
        <p:spPr>
          <a:xfrm>
            <a:off x="0" y="6403808"/>
            <a:ext cx="2133601" cy="365125"/>
          </a:xfrm>
        </p:spPr>
        <p:txBody>
          <a:bodyPr/>
          <a:lstStyle/>
          <a:p>
            <a:r>
              <a:rPr lang="en-US">
                <a:solidFill>
                  <a:schemeClr val="tx1"/>
                </a:solidFill>
              </a:rPr>
              <a:t>MAR 2026-CUI</a:t>
            </a:r>
            <a:endParaRPr lang="en-US" dirty="0">
              <a:solidFill>
                <a:schemeClr val="tx1"/>
              </a:solidFill>
            </a:endParaRPr>
          </a:p>
        </p:txBody>
      </p:sp>
      <p:sp>
        <p:nvSpPr>
          <p:cNvPr id="4" name="Slide Number Placeholder 3">
            <a:extLst>
              <a:ext uri="{FF2B5EF4-FFF2-40B4-BE49-F238E27FC236}">
                <a16:creationId xmlns:a16="http://schemas.microsoft.com/office/drawing/2014/main" id="{67C87971-9269-1575-80BF-3C52DB8D3A67}"/>
              </a:ext>
            </a:extLst>
          </p:cNvPr>
          <p:cNvSpPr>
            <a:spLocks noGrp="1"/>
          </p:cNvSpPr>
          <p:nvPr>
            <p:ph type="sldNum" sz="quarter" idx="12"/>
          </p:nvPr>
        </p:nvSpPr>
        <p:spPr>
          <a:xfrm>
            <a:off x="7767824" y="6356350"/>
            <a:ext cx="918976" cy="365125"/>
          </a:xfrm>
        </p:spPr>
        <p:txBody>
          <a:bodyPr/>
          <a:lstStyle/>
          <a:p>
            <a:fld id="{8E4EDD86-0069-4FE8-945C-33E393EACC8C}" type="slidenum">
              <a:rPr lang="en-US" smtClean="0">
                <a:solidFill>
                  <a:schemeClr val="tx1"/>
                </a:solidFill>
              </a:rPr>
              <a:pPr/>
              <a:t>22</a:t>
            </a:fld>
            <a:endParaRPr lang="en-US" dirty="0">
              <a:solidFill>
                <a:schemeClr val="tx1"/>
              </a:solidFill>
            </a:endParaRPr>
          </a:p>
        </p:txBody>
      </p:sp>
      <p:sp>
        <p:nvSpPr>
          <p:cNvPr id="5" name="Rectangle 3">
            <a:extLst>
              <a:ext uri="{FF2B5EF4-FFF2-40B4-BE49-F238E27FC236}">
                <a16:creationId xmlns:a16="http://schemas.microsoft.com/office/drawing/2014/main" id="{7A707215-5C24-DBE0-B790-1910C0F1C79E}"/>
              </a:ext>
            </a:extLst>
          </p:cNvPr>
          <p:cNvSpPr>
            <a:spLocks noGrp="1" noChangeArrowheads="1"/>
          </p:cNvSpPr>
          <p:nvPr>
            <p:ph idx="1"/>
          </p:nvPr>
        </p:nvSpPr>
        <p:spPr>
          <a:xfrm>
            <a:off x="390525" y="1269436"/>
            <a:ext cx="8541802" cy="4525963"/>
          </a:xfrm>
        </p:spPr>
        <p:txBody>
          <a:bodyPr>
            <a:normAutofit fontScale="40000" lnSpcReduction="20000"/>
          </a:bodyPr>
          <a:lstStyle/>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required to produce the task outputs; </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on the unit Table of Organization (T/O) to the tasks they support;</a:t>
            </a:r>
          </a:p>
          <a:p>
            <a:pPr marL="0" indent="0"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110000"/>
              </a:lnSpc>
              <a:spcBef>
                <a:spcPts val="0"/>
              </a:spcBef>
              <a:buNone/>
            </a:pPr>
            <a:r>
              <a:rPr lang="en-US" sz="2800" u="sng" dirty="0">
                <a:latin typeface="Arial" panose="020B0604020202020204" pitchFamily="34" charset="0"/>
                <a:cs typeface="Arial" panose="020B0604020202020204" pitchFamily="34" charset="0"/>
              </a:rPr>
              <a:t>Personnel Examples</a:t>
            </a:r>
            <a:r>
              <a:rPr lang="en-US" sz="2800" dirty="0">
                <a:latin typeface="Arial" panose="020B0604020202020204" pitchFamily="34" charset="0"/>
                <a:cs typeface="Arial" panose="020B0604020202020204" pitchFamily="34" charset="0"/>
              </a:rPr>
              <a:t>:</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16 crews available and formed</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80% Of entire T/O assigned billets filled with MOS-qualified, deployable personnel</a:t>
            </a:r>
          </a:p>
          <a:p>
            <a:pPr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required to produce the task outputs;</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on the unit Table of Equipment (T/E) to the tasks they support;</a:t>
            </a:r>
          </a:p>
          <a:p>
            <a:pPr defTabSz="820738" fontAlgn="b">
              <a:lnSpc>
                <a:spcPct val="80000"/>
              </a:lnSpc>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r>
              <a:rPr lang="en-US" sz="2800" u="sng" dirty="0">
                <a:latin typeface="Arial" panose="020B0604020202020204" pitchFamily="34" charset="0"/>
                <a:cs typeface="Arial" panose="020B0604020202020204" pitchFamily="34" charset="0"/>
              </a:rPr>
              <a:t>Equipment Examples</a:t>
            </a:r>
            <a:r>
              <a:rPr lang="en-US" sz="2800" dirty="0">
                <a:latin typeface="Arial" panose="020B0604020202020204" pitchFamily="34" charset="0"/>
                <a:cs typeface="Arial" panose="020B0604020202020204" pitchFamily="34" charset="0"/>
              </a:rPr>
              <a:t>:</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80% of the BN T/E systems mission ready and available</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4 stand-alone XXX kits ready and available</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Output Examples: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22,400 gallons per day of bulk fuel received/stored/dispensed</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 site(s) established to provide immediate Humanitarian Assistance (including food, water, and health services)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boarding high freeboard ship</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applying combat power to delay, impede, halt, or dislodge the enemy</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Subordinate Examples: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&gt;=2 Battalions report Yes/Qualified Yes for MCT 1.12.1 Conduct Amphibious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MAW can provide task-organized MAG capable of conducting MCT 1.3.4 Conduct Assault Support OPS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MEF GCE reports DRRS Y/Q for the following tasks: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1.6.4 Conduct Defensive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1.14 Conduct Stability Ops</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0" indent="0" defTabSz="820738" fontAlgn="b">
              <a:lnSpc>
                <a:spcPct val="80000"/>
              </a:lnSpc>
              <a:buNone/>
            </a:pPr>
            <a:endParaRPr lang="en-US" sz="22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AB2FA059-CA7A-A233-784A-DF0D2D24663D}"/>
              </a:ext>
            </a:extLst>
          </p:cNvPr>
          <p:cNvSpPr txBox="1">
            <a:spLocks noChangeArrowheads="1"/>
          </p:cNvSpPr>
          <p:nvPr/>
        </p:nvSpPr>
        <p:spPr>
          <a:xfrm>
            <a:off x="1376175" y="136525"/>
            <a:ext cx="6391649" cy="69441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MET Personnel, Equipment, Output and Subordinate Standards</a:t>
            </a:r>
          </a:p>
        </p:txBody>
      </p:sp>
      <p:sp>
        <p:nvSpPr>
          <p:cNvPr id="7" name="Rectangle 10">
            <a:extLst>
              <a:ext uri="{FF2B5EF4-FFF2-40B4-BE49-F238E27FC236}">
                <a16:creationId xmlns:a16="http://schemas.microsoft.com/office/drawing/2014/main" id="{B1BFDB5B-7733-6AA1-2D9D-1B6AC9D0A1D1}"/>
              </a:ext>
            </a:extLst>
          </p:cNvPr>
          <p:cNvSpPr>
            <a:spLocks noChangeArrowheads="1"/>
          </p:cNvSpPr>
          <p:nvPr/>
        </p:nvSpPr>
        <p:spPr bwMode="auto">
          <a:xfrm>
            <a:off x="211673" y="5644587"/>
            <a:ext cx="8587304" cy="74351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t>   Personnel, </a:t>
            </a:r>
            <a:r>
              <a:rPr lang="en-US" sz="1400" b="1" dirty="0">
                <a:latin typeface="Arial" panose="020B0604020202020204" pitchFamily="34" charset="0"/>
                <a:cs typeface="Arial" panose="020B0604020202020204" pitchFamily="34" charset="0"/>
              </a:rPr>
              <a:t>Equipment, Output and Subordinate unit standards are used in </a:t>
            </a:r>
            <a:r>
              <a:rPr lang="en-US" sz="1400" b="1" dirty="0">
                <a:solidFill>
                  <a:srgbClr val="FF0000"/>
                </a:solidFill>
                <a:latin typeface="Arial" panose="020B0604020202020204" pitchFamily="34" charset="0"/>
                <a:cs typeface="Arial" panose="020B0604020202020204" pitchFamily="34" charset="0"/>
              </a:rPr>
              <a:t>DRRS </a:t>
            </a:r>
            <a:r>
              <a:rPr lang="en-US" sz="1400" b="1" dirty="0">
                <a:latin typeface="Arial" panose="020B0604020202020204" pitchFamily="34" charset="0"/>
                <a:cs typeface="Arial" panose="020B0604020202020204" pitchFamily="34" charset="0"/>
              </a:rPr>
              <a:t>as</a:t>
            </a:r>
          </a:p>
          <a:p>
            <a:pPr algn="ctr">
              <a:tabLst>
                <a:tab pos="1600200" algn="l"/>
                <a:tab pos="3543300" algn="l"/>
              </a:tabLst>
            </a:pPr>
            <a:r>
              <a:rPr lang="en-US" sz="1400" b="1" dirty="0">
                <a:latin typeface="Arial" panose="020B0604020202020204" pitchFamily="34" charset="0"/>
                <a:cs typeface="Arial" panose="020B0604020202020204" pitchFamily="34" charset="0"/>
              </a:rPr>
              <a:t>assessment metrics describing </a:t>
            </a:r>
          </a:p>
          <a:p>
            <a:pPr algn="ctr">
              <a:tabLst>
                <a:tab pos="1600200" algn="l"/>
                <a:tab pos="3543300" algn="l"/>
              </a:tabLst>
            </a:pPr>
            <a:r>
              <a:rPr lang="en-US" sz="1400" b="1" dirty="0">
                <a:latin typeface="Arial" panose="020B0604020202020204" pitchFamily="34" charset="0"/>
                <a:cs typeface="Arial" panose="020B0604020202020204" pitchFamily="34" charset="0"/>
              </a:rPr>
              <a:t>resources required to produce capability </a:t>
            </a:r>
            <a:r>
              <a:rPr lang="en-US" sz="1400" b="1" dirty="0" err="1">
                <a:latin typeface="Arial" panose="020B0604020202020204" pitchFamily="34" charset="0"/>
                <a:cs typeface="Arial" panose="020B0604020202020204" pitchFamily="34" charset="0"/>
              </a:rPr>
              <a:t>endstates</a:t>
            </a:r>
            <a:r>
              <a:rPr lang="en-US" sz="1400" b="1" dirty="0">
                <a:latin typeface="Arial" panose="020B0604020202020204" pitchFamily="34" charset="0"/>
                <a:cs typeface="Arial" panose="020B0604020202020204" pitchFamily="34" charset="0"/>
              </a:rPr>
              <a:t> and achievable mission support.</a:t>
            </a:r>
            <a:endParaRPr lang="en-US" sz="1400" b="1" dirty="0"/>
          </a:p>
        </p:txBody>
      </p:sp>
    </p:spTree>
    <p:extLst>
      <p:ext uri="{BB962C8B-B14F-4D97-AF65-F5344CB8AC3E}">
        <p14:creationId xmlns:p14="http://schemas.microsoft.com/office/powerpoint/2010/main" val="343090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02901" y="175757"/>
            <a:ext cx="8058778" cy="685800"/>
          </a:xfrm>
          <a:prstGeom prst="rect">
            <a:avLst/>
          </a:prstGeom>
        </p:spPr>
        <p:txBody>
          <a:bodyPr lIns="68580" tIns="34290" rIns="68580" bIns="34290"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solidFill>
                  <a:schemeClr val="tx1"/>
                </a:solidFill>
              </a:rPr>
              <a:t>T/O&amp;E EXAMPLE:  3</a:t>
            </a:r>
            <a:r>
              <a:rPr lang="en-US" sz="2100" kern="0" baseline="30000" dirty="0">
                <a:solidFill>
                  <a:schemeClr val="tx1"/>
                </a:solidFill>
              </a:rPr>
              <a:t>rd</a:t>
            </a:r>
            <a:r>
              <a:rPr lang="en-US" sz="2100" kern="0" dirty="0">
                <a:solidFill>
                  <a:schemeClr val="tx1"/>
                </a:solidFill>
              </a:rPr>
              <a:t> MLR HQ Critical MOS and MEE</a:t>
            </a:r>
          </a:p>
        </p:txBody>
      </p:sp>
      <p:sp>
        <p:nvSpPr>
          <p:cNvPr id="3" name="Footer Placeholder 4">
            <a:extLst>
              <a:ext uri="{FF2B5EF4-FFF2-40B4-BE49-F238E27FC236}">
                <a16:creationId xmlns:a16="http://schemas.microsoft.com/office/drawing/2014/main" id="{ADBE9FF1-8F77-AB97-8159-945C4726D2A5}"/>
              </a:ext>
            </a:extLst>
          </p:cNvPr>
          <p:cNvSpPr>
            <a:spLocks noGrp="1"/>
          </p:cNvSpPr>
          <p:nvPr>
            <p:ph type="ftr" sz="quarter" idx="11"/>
          </p:nvPr>
        </p:nvSpPr>
        <p:spPr>
          <a:xfrm>
            <a:off x="0" y="6484013"/>
            <a:ext cx="2552699" cy="365125"/>
          </a:xfrm>
        </p:spPr>
        <p:txBody>
          <a:bodyPr/>
          <a:lstStyle/>
          <a:p>
            <a:r>
              <a:rPr lang="en-US">
                <a:solidFill>
                  <a:schemeClr val="tx1"/>
                </a:solidFill>
              </a:rPr>
              <a:t>MAR 2026-CUI</a:t>
            </a:r>
            <a:endParaRPr lang="en-US" dirty="0">
              <a:solidFill>
                <a:schemeClr val="tx1"/>
              </a:solidFill>
            </a:endParaRPr>
          </a:p>
        </p:txBody>
      </p:sp>
      <p:sp>
        <p:nvSpPr>
          <p:cNvPr id="5" name="Slide Number Placeholder 4">
            <a:extLst>
              <a:ext uri="{FF2B5EF4-FFF2-40B4-BE49-F238E27FC236}">
                <a16:creationId xmlns:a16="http://schemas.microsoft.com/office/drawing/2014/main" id="{41C51E81-3873-7E5B-BD64-D52A38C99E24}"/>
              </a:ext>
            </a:extLst>
          </p:cNvPr>
          <p:cNvSpPr>
            <a:spLocks noGrp="1"/>
          </p:cNvSpPr>
          <p:nvPr>
            <p:ph type="sldNum" sz="quarter" idx="12"/>
          </p:nvPr>
        </p:nvSpPr>
        <p:spPr>
          <a:xfrm>
            <a:off x="6678415" y="6484012"/>
            <a:ext cx="2133600" cy="365125"/>
          </a:xfrm>
        </p:spPr>
        <p:txBody>
          <a:bodyPr/>
          <a:lstStyle/>
          <a:p>
            <a:fld id="{57D7F152-42F7-4C0B-ACE2-8696607C202E}" type="slidenum">
              <a:rPr lang="en-US" smtClean="0">
                <a:solidFill>
                  <a:schemeClr val="tx1"/>
                </a:solidFill>
              </a:rPr>
              <a:pPr/>
              <a:t>23</a:t>
            </a:fld>
            <a:endParaRPr lang="en-US" dirty="0">
              <a:solidFill>
                <a:schemeClr val="tx1"/>
              </a:solidFill>
            </a:endParaRPr>
          </a:p>
        </p:txBody>
      </p:sp>
      <p:graphicFrame>
        <p:nvGraphicFramePr>
          <p:cNvPr id="6" name="Table 5">
            <a:extLst>
              <a:ext uri="{FF2B5EF4-FFF2-40B4-BE49-F238E27FC236}">
                <a16:creationId xmlns:a16="http://schemas.microsoft.com/office/drawing/2014/main" id="{0D207B60-779A-A3ED-8AD3-715EEE1E9EBF}"/>
              </a:ext>
            </a:extLst>
          </p:cNvPr>
          <p:cNvGraphicFramePr>
            <a:graphicFrameLocks noGrp="1"/>
          </p:cNvGraphicFramePr>
          <p:nvPr/>
        </p:nvGraphicFramePr>
        <p:xfrm>
          <a:off x="482321" y="1170752"/>
          <a:ext cx="4944781" cy="2258248"/>
        </p:xfrm>
        <a:graphic>
          <a:graphicData uri="http://schemas.openxmlformats.org/drawingml/2006/table">
            <a:tbl>
              <a:tblPr/>
              <a:tblGrid>
                <a:gridCol w="804860">
                  <a:extLst>
                    <a:ext uri="{9D8B030D-6E8A-4147-A177-3AD203B41FA5}">
                      <a16:colId xmlns:a16="http://schemas.microsoft.com/office/drawing/2014/main" val="20000"/>
                    </a:ext>
                  </a:extLst>
                </a:gridCol>
                <a:gridCol w="622998">
                  <a:extLst>
                    <a:ext uri="{9D8B030D-6E8A-4147-A177-3AD203B41FA5}">
                      <a16:colId xmlns:a16="http://schemas.microsoft.com/office/drawing/2014/main" val="77541995"/>
                    </a:ext>
                  </a:extLst>
                </a:gridCol>
                <a:gridCol w="1276141">
                  <a:extLst>
                    <a:ext uri="{9D8B030D-6E8A-4147-A177-3AD203B41FA5}">
                      <a16:colId xmlns:a16="http://schemas.microsoft.com/office/drawing/2014/main" val="2563228354"/>
                    </a:ext>
                  </a:extLst>
                </a:gridCol>
                <a:gridCol w="783771">
                  <a:extLst>
                    <a:ext uri="{9D8B030D-6E8A-4147-A177-3AD203B41FA5}">
                      <a16:colId xmlns:a16="http://schemas.microsoft.com/office/drawing/2014/main" val="3573319737"/>
                    </a:ext>
                  </a:extLst>
                </a:gridCol>
                <a:gridCol w="1457011">
                  <a:extLst>
                    <a:ext uri="{9D8B030D-6E8A-4147-A177-3AD203B41FA5}">
                      <a16:colId xmlns:a16="http://schemas.microsoft.com/office/drawing/2014/main" val="1463383961"/>
                    </a:ext>
                  </a:extLst>
                </a:gridCol>
              </a:tblGrid>
              <a:tr h="247086">
                <a:tc gridSpan="5">
                  <a:txBody>
                    <a:bodyPr/>
                    <a:lstStyle/>
                    <a:p>
                      <a:pPr algn="ctr" fontAlgn="b"/>
                      <a:r>
                        <a:rPr lang="en-US" sz="1100" b="1" i="0" u="none" strike="noStrike">
                          <a:solidFill>
                            <a:srgbClr val="000000"/>
                          </a:solidFill>
                          <a:effectLst/>
                          <a:latin typeface="Calibri"/>
                          <a:ea typeface="Calibri"/>
                          <a:cs typeface="Calibri"/>
                        </a:rPr>
                        <a:t>Critical MOS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5169545"/>
                  </a:ext>
                </a:extLst>
              </a:tr>
              <a:tr h="450391">
                <a:tc>
                  <a:txBody>
                    <a:bodyPr/>
                    <a:lstStyle/>
                    <a:p>
                      <a:pPr algn="ctr" fontAlgn="b"/>
                      <a:r>
                        <a:rPr lang="en-US" sz="1100" b="1" i="0" u="none" strike="noStrike">
                          <a:solidFill>
                            <a:srgbClr val="000000"/>
                          </a:solidFill>
                          <a:effectLst/>
                          <a:latin typeface="Calibri"/>
                          <a:ea typeface="Calibri"/>
                          <a:cs typeface="Calibri"/>
                        </a:rPr>
                        <a:t>Critical MOS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a:ea typeface="Calibri"/>
                          <a:cs typeface="Calibri"/>
                        </a:rPr>
                        <a:t>Quantity / TO</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Calibri"/>
                          <a:ea typeface="Calibri"/>
                          <a:cs typeface="Calibri"/>
                        </a:rPr>
                        <a:t>Minimum Quantity to accomplish METL</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a:ea typeface="Calibri"/>
                          <a:cs typeface="Calibri"/>
                        </a:rPr>
                        <a:t>RETAIN/ DROP/ADD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Calibri"/>
                          <a:ea typeface="Calibri"/>
                          <a:cs typeface="Calibri"/>
                        </a:rPr>
                        <a:t>Justification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8699">
                <a:tc>
                  <a:txBody>
                    <a:bodyPr/>
                    <a:lstStyle/>
                    <a:p>
                      <a:r>
                        <a:rPr lang="en-US" sz="1100" b="0" strike="noStrike">
                          <a:solidFill>
                            <a:srgbClr val="00B050"/>
                          </a:solidFill>
                        </a:rPr>
                        <a:t>0441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MOS Update</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8415500"/>
                  </a:ext>
                </a:extLst>
              </a:tr>
              <a:tr h="168699">
                <a:tc>
                  <a:txBody>
                    <a:bodyPr/>
                    <a:lstStyle/>
                    <a:p>
                      <a:r>
                        <a:rPr lang="en-US" sz="1100" b="0" strike="noStrike">
                          <a:solidFill>
                            <a:schemeClr val="tx1"/>
                          </a:solidFill>
                        </a:rPr>
                        <a:t>0491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chemeClr val="tx1"/>
                          </a:solidFill>
                        </a:rPr>
                        <a:t>Retain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a:solidFill>
                          <a:srgbClr val="00B050"/>
                        </a:solidFill>
                      </a:endParaRP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1408629"/>
                  </a:ext>
                </a:extLst>
              </a:tr>
              <a:tr h="168699">
                <a:tc>
                  <a:txBody>
                    <a:bodyPr/>
                    <a:lstStyle/>
                    <a:p>
                      <a:r>
                        <a:rPr lang="en-US" sz="1100" b="0" strike="noStrike">
                          <a:solidFill>
                            <a:srgbClr val="FF0000"/>
                          </a:solidFill>
                        </a:rPr>
                        <a:t>0530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FF0000"/>
                          </a:solidFill>
                        </a:rPr>
                        <a:t>Drop</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FF0000"/>
                          </a:solidFill>
                        </a:rPr>
                        <a:t>Not required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41185"/>
                  </a:ext>
                </a:extLst>
              </a:tr>
              <a:tr h="168699">
                <a:tc>
                  <a:txBody>
                    <a:bodyPr/>
                    <a:lstStyle/>
                    <a:p>
                      <a:r>
                        <a:rPr lang="en-US" sz="1100" b="0" strike="noStrike">
                          <a:solidFill>
                            <a:srgbClr val="00B050"/>
                          </a:solidFill>
                        </a:rPr>
                        <a:t>1702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00B050"/>
                          </a:solidFill>
                        </a:rPr>
                        <a:t>Critical to MCT 5.14.9</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569255"/>
                  </a:ext>
                </a:extLst>
              </a:tr>
              <a:tr h="168699">
                <a:tc>
                  <a:txBody>
                    <a:bodyPr/>
                    <a:lstStyle/>
                    <a:p>
                      <a:r>
                        <a:rPr lang="en-US" sz="1100" b="0" strike="noStrike">
                          <a:solidFill>
                            <a:srgbClr val="00B050"/>
                          </a:solidFill>
                        </a:rPr>
                        <a:t>1706</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dirty="0">
                          <a:solidFill>
                            <a:srgbClr val="00B050"/>
                          </a:solidFill>
                        </a:rPr>
                        <a:t>Critical to all MCTs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885780"/>
                  </a:ext>
                </a:extLst>
              </a:tr>
              <a:tr h="168699">
                <a:tc>
                  <a:txBody>
                    <a:bodyPr/>
                    <a:lstStyle/>
                    <a:p>
                      <a:r>
                        <a:rPr lang="en-US" sz="1100" b="0" strike="noStrike">
                          <a:solidFill>
                            <a:srgbClr val="00B050"/>
                          </a:solidFill>
                        </a:rPr>
                        <a:t>1707</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00B050"/>
                          </a:solidFill>
                        </a:rPr>
                        <a:t>Replacement for 0530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4268532"/>
                  </a:ext>
                </a:extLst>
              </a:tr>
              <a:tr h="168699">
                <a:tc>
                  <a:txBody>
                    <a:bodyPr/>
                    <a:lstStyle/>
                    <a:p>
                      <a:r>
                        <a:rPr lang="en-US" sz="1100" b="0" strike="noStrike">
                          <a:solidFill>
                            <a:srgbClr val="00B050"/>
                          </a:solidFill>
                        </a:rPr>
                        <a:t>0629</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00B050"/>
                          </a:solidFill>
                        </a:rPr>
                        <a:t>Critical to MCT 5.7.9.3</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155873"/>
                  </a:ext>
                </a:extLst>
              </a:tr>
              <a:tr h="168699">
                <a:tc>
                  <a:txBody>
                    <a:bodyPr/>
                    <a:lstStyle/>
                    <a:p>
                      <a:r>
                        <a:rPr lang="en-US" sz="1100" b="0" strike="noStrike">
                          <a:solidFill>
                            <a:schemeClr val="tx1"/>
                          </a:solidFill>
                        </a:rPr>
                        <a:t>0630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chemeClr val="tx1"/>
                          </a:solidFill>
                        </a:rPr>
                        <a:t>Retain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dirty="0">
                        <a:solidFill>
                          <a:srgbClr val="00B050"/>
                        </a:solidFill>
                      </a:endParaRP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348531"/>
                  </a:ext>
                </a:extLst>
              </a:tr>
              <a:tr h="168699">
                <a:tc>
                  <a:txBody>
                    <a:bodyPr/>
                    <a:lstStyle/>
                    <a:p>
                      <a:r>
                        <a:rPr lang="en-US" sz="1100" b="0" strike="noStrike">
                          <a:solidFill>
                            <a:srgbClr val="FF0000"/>
                          </a:solidFill>
                        </a:rPr>
                        <a:t>0802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FF0000"/>
                          </a:solidFill>
                        </a:rPr>
                        <a:t>Drop</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FF0000"/>
                          </a:solidFill>
                        </a:rPr>
                        <a:t>Not critical/low density</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61326"/>
                  </a:ext>
                </a:extLst>
              </a:tr>
            </a:tbl>
          </a:graphicData>
        </a:graphic>
      </p:graphicFrame>
      <p:graphicFrame>
        <p:nvGraphicFramePr>
          <p:cNvPr id="7" name="Table 6">
            <a:extLst>
              <a:ext uri="{FF2B5EF4-FFF2-40B4-BE49-F238E27FC236}">
                <a16:creationId xmlns:a16="http://schemas.microsoft.com/office/drawing/2014/main" id="{62617543-700F-06D4-131D-35EF2E7A0BB3}"/>
              </a:ext>
            </a:extLst>
          </p:cNvPr>
          <p:cNvGraphicFramePr>
            <a:graphicFrameLocks noGrp="1"/>
          </p:cNvGraphicFramePr>
          <p:nvPr>
            <p:extLst>
              <p:ext uri="{D42A27DB-BD31-4B8C-83A1-F6EECF244321}">
                <p14:modId xmlns:p14="http://schemas.microsoft.com/office/powerpoint/2010/main" val="3620392484"/>
              </p:ext>
            </p:extLst>
          </p:nvPr>
        </p:nvGraphicFramePr>
        <p:xfrm>
          <a:off x="482321" y="3547206"/>
          <a:ext cx="5506497" cy="1988820"/>
        </p:xfrm>
        <a:graphic>
          <a:graphicData uri="http://schemas.openxmlformats.org/drawingml/2006/table">
            <a:tbl>
              <a:tblPr>
                <a:tableStyleId>{2D5ABB26-0587-4C30-8999-92F81FD0307C}</a:tableStyleId>
              </a:tblPr>
              <a:tblGrid>
                <a:gridCol w="2144037">
                  <a:extLst>
                    <a:ext uri="{9D8B030D-6E8A-4147-A177-3AD203B41FA5}">
                      <a16:colId xmlns:a16="http://schemas.microsoft.com/office/drawing/2014/main" val="3779274153"/>
                    </a:ext>
                  </a:extLst>
                </a:gridCol>
                <a:gridCol w="723482">
                  <a:extLst>
                    <a:ext uri="{9D8B030D-6E8A-4147-A177-3AD203B41FA5}">
                      <a16:colId xmlns:a16="http://schemas.microsoft.com/office/drawing/2014/main" val="1011535417"/>
                    </a:ext>
                  </a:extLst>
                </a:gridCol>
                <a:gridCol w="693336">
                  <a:extLst>
                    <a:ext uri="{9D8B030D-6E8A-4147-A177-3AD203B41FA5}">
                      <a16:colId xmlns:a16="http://schemas.microsoft.com/office/drawing/2014/main" val="2533209715"/>
                    </a:ext>
                  </a:extLst>
                </a:gridCol>
                <a:gridCol w="1945642">
                  <a:extLst>
                    <a:ext uri="{9D8B030D-6E8A-4147-A177-3AD203B41FA5}">
                      <a16:colId xmlns:a16="http://schemas.microsoft.com/office/drawing/2014/main" val="316135903"/>
                    </a:ext>
                  </a:extLst>
                </a:gridCol>
              </a:tblGrid>
              <a:tr h="184150">
                <a:tc gridSpan="4">
                  <a:txBody>
                    <a:bodyPr/>
                    <a:lstStyle/>
                    <a:p>
                      <a:pPr algn="ctr" fontAlgn="ctr"/>
                      <a:r>
                        <a:rPr lang="en-US" sz="1100" b="1" i="0" u="none" strike="noStrike">
                          <a:solidFill>
                            <a:srgbClr val="000000"/>
                          </a:solidFill>
                          <a:effectLst/>
                          <a:latin typeface="Calibri"/>
                        </a:rPr>
                        <a:t>MEE (B/C/D/E TAMCN)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54705"/>
                  </a:ext>
                </a:extLst>
              </a:tr>
              <a:tr h="184150">
                <a:tc>
                  <a:txBody>
                    <a:bodyPr/>
                    <a:lstStyle/>
                    <a:p>
                      <a:pPr algn="ctr" fontAlgn="ctr"/>
                      <a:r>
                        <a:rPr lang="en-US" sz="1100" b="1" i="0" u="none" strike="noStrike" dirty="0">
                          <a:solidFill>
                            <a:srgbClr val="000000"/>
                          </a:solidFill>
                          <a:effectLst/>
                          <a:latin typeface="Calibri"/>
                        </a:rPr>
                        <a:t>TAMCN, NOMENCLATURE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QTY REQ</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DROP/ADD/RETAIN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JUSTIFICATION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246785"/>
                  </a:ext>
                </a:extLst>
              </a:tr>
              <a:tr h="92556">
                <a:tc>
                  <a:txBody>
                    <a:bodyPr/>
                    <a:lstStyle/>
                    <a:p>
                      <a:pPr algn="l" fontAlgn="ctr"/>
                      <a:r>
                        <a:rPr lang="en-US" sz="1100" u="none" strike="noStrike">
                          <a:effectLst/>
                        </a:rPr>
                        <a:t>B07307B - GENERATOR SET,DIESE</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100" b="0" i="0" u="none" strike="noStrike" dirty="0">
                        <a:solidFill>
                          <a:srgbClr val="00B0F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164172"/>
                  </a:ext>
                </a:extLst>
              </a:tr>
              <a:tr h="184150">
                <a:tc>
                  <a:txBody>
                    <a:bodyPr/>
                    <a:lstStyle/>
                    <a:p>
                      <a:pPr algn="l" fontAlgn="ctr"/>
                      <a:r>
                        <a:rPr lang="en-US" sz="1100" u="none" strike="sngStrike">
                          <a:solidFill>
                            <a:srgbClr val="FF0000"/>
                          </a:solidFill>
                          <a:effectLst/>
                        </a:rPr>
                        <a:t>B20857B - FUEL TANK ASSEMBLY</a:t>
                      </a:r>
                      <a:endParaRPr lang="en-US" sz="1100" b="0" i="0" u="none" strike="sng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2</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We do not currently  use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580272"/>
                  </a:ext>
                </a:extLst>
              </a:tr>
              <a:tr h="184150">
                <a:tc>
                  <a:txBody>
                    <a:bodyPr/>
                    <a:lstStyle/>
                    <a:p>
                      <a:pPr algn="l" fontAlgn="ctr"/>
                      <a:r>
                        <a:rPr lang="en-US" sz="1100" u="none" strike="noStrike">
                          <a:solidFill>
                            <a:srgbClr val="FF0000"/>
                          </a:solidFill>
                          <a:effectLst/>
                        </a:rPr>
                        <a:t>C59017K - BOAT,LANDING,INFLAT</a:t>
                      </a:r>
                      <a:endParaRPr lang="en-US" sz="1100" b="0"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0</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Calibri"/>
                        </a:rPr>
                        <a:t>Being divested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42621"/>
                  </a:ext>
                </a:extLst>
              </a:tr>
              <a:tr h="184150">
                <a:tc>
                  <a:txBody>
                    <a:bodyPr/>
                    <a:lstStyle/>
                    <a:p>
                      <a:pPr algn="l" fontAlgn="ctr"/>
                      <a:r>
                        <a:rPr lang="en-US" sz="1100" u="none" strike="noStrike">
                          <a:effectLst/>
                        </a:rPr>
                        <a:t>D00037K - TRUCK,ARMORED,CARGO</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a:rPr>
                        <a:t>MTVR</a:t>
                      </a:r>
                      <a:endParaRPr lang="en-US" sz="11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031607"/>
                  </a:ext>
                </a:extLst>
              </a:tr>
              <a:tr h="184150">
                <a:tc>
                  <a:txBody>
                    <a:bodyPr/>
                    <a:lstStyle/>
                    <a:p>
                      <a:pPr algn="l" fontAlgn="ctr"/>
                      <a:r>
                        <a:rPr lang="en-US" sz="1100" u="none" strike="noStrike">
                          <a:effectLst/>
                        </a:rPr>
                        <a:t>D00467K - TRUCK,UTILITY</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12</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JLTV</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945425"/>
                  </a:ext>
                </a:extLst>
              </a:tr>
              <a:tr h="184150">
                <a:tc>
                  <a:txBody>
                    <a:bodyPr/>
                    <a:lstStyle/>
                    <a:p>
                      <a:pPr algn="l" fontAlgn="ctr"/>
                      <a:r>
                        <a:rPr lang="en-US" sz="1100" u="none" strike="noStrike">
                          <a:effectLst/>
                        </a:rPr>
                        <a:t>D00637K - UTILITY VEHICLE,OFF</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130</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00B050"/>
                          </a:solidFill>
                          <a:effectLst/>
                          <a:latin typeface="Calibri"/>
                        </a:rPr>
                        <a:t>89 to LCT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947091"/>
                  </a:ext>
                </a:extLst>
              </a:tr>
              <a:tr h="184150">
                <a:tc>
                  <a:txBody>
                    <a:bodyPr/>
                    <a:lstStyle/>
                    <a:p>
                      <a:pPr algn="l" fontAlgn="ctr"/>
                      <a:r>
                        <a:rPr lang="en-US" sz="1100" u="none" strike="noStrike">
                          <a:effectLst/>
                        </a:rPr>
                        <a:t>D08807K - TRAILER,TANK</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err="1">
                          <a:solidFill>
                            <a:srgbClr val="000000"/>
                          </a:solidFill>
                          <a:effectLst/>
                          <a:latin typeface="Calibri"/>
                        </a:rPr>
                        <a:t>Waterbull</a:t>
                      </a:r>
                      <a:endParaRPr lang="en-US" sz="11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6215601"/>
                  </a:ext>
                </a:extLst>
              </a:tr>
              <a:tr h="184150">
                <a:tc>
                  <a:txBody>
                    <a:bodyPr/>
                    <a:lstStyle/>
                    <a:p>
                      <a:pPr algn="l" fontAlgn="ctr"/>
                      <a:r>
                        <a:rPr lang="en-US" sz="1100" u="none" strike="noStrike">
                          <a:solidFill>
                            <a:srgbClr val="FF0000"/>
                          </a:solidFill>
                          <a:effectLst/>
                        </a:rPr>
                        <a:t>D10017K - TRUCK,AMBULANCE</a:t>
                      </a:r>
                      <a:endParaRPr lang="en-US" sz="1100" b="0"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1</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Calibri"/>
                        </a:rPr>
                        <a:t>Not required for MET completion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214555"/>
                  </a:ext>
                </a:extLst>
              </a:tr>
            </a:tbl>
          </a:graphicData>
        </a:graphic>
      </p:graphicFrame>
      <p:sp>
        <p:nvSpPr>
          <p:cNvPr id="8" name="Rectangle 7">
            <a:extLst>
              <a:ext uri="{FF2B5EF4-FFF2-40B4-BE49-F238E27FC236}">
                <a16:creationId xmlns:a16="http://schemas.microsoft.com/office/drawing/2014/main" id="{352A3CA7-9D96-6ADB-397F-6C796A03CA9D}"/>
              </a:ext>
            </a:extLst>
          </p:cNvPr>
          <p:cNvSpPr/>
          <p:nvPr/>
        </p:nvSpPr>
        <p:spPr>
          <a:xfrm>
            <a:off x="5627467" y="1291322"/>
            <a:ext cx="3184548" cy="188347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831" indent="-173831">
              <a:buFont typeface="Arial" panose="020B0604020202020204" pitchFamily="34" charset="0"/>
              <a:buChar char="•"/>
              <a:defRPr/>
            </a:pPr>
            <a:endParaRPr lang="en-US" sz="900" dirty="0">
              <a:solidFill>
                <a:srgbClr val="000000"/>
              </a:solidFill>
            </a:endParaRPr>
          </a:p>
          <a:p>
            <a:pPr>
              <a:defRPr/>
            </a:pPr>
            <a:r>
              <a:rPr lang="en-US" sz="1200" b="1" dirty="0">
                <a:solidFill>
                  <a:srgbClr val="000000"/>
                </a:solidFill>
                <a:latin typeface="Arial" panose="020B0604020202020204" pitchFamily="34" charset="0"/>
                <a:cs typeface="Arial" panose="020B0604020202020204" pitchFamily="34" charset="0"/>
              </a:rPr>
              <a:t>BLUF:  Highlight low density MOS that would be lost in the aggregate calculation but generates disproportionate effects if not filled.</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Do </a:t>
            </a:r>
            <a:r>
              <a:rPr lang="en-US" sz="1200" b="1" u="sng" dirty="0">
                <a:solidFill>
                  <a:srgbClr val="000000"/>
                </a:solidFill>
                <a:latin typeface="Arial" panose="020B0604020202020204" pitchFamily="34" charset="0"/>
                <a:cs typeface="Arial" panose="020B0604020202020204" pitchFamily="34" charset="0"/>
              </a:rPr>
              <a:t>not</a:t>
            </a:r>
            <a:r>
              <a:rPr lang="en-US" sz="1200" b="1" dirty="0">
                <a:solidFill>
                  <a:srgbClr val="000000"/>
                </a:solidFill>
                <a:latin typeface="Arial" panose="020B0604020202020204" pitchFamily="34" charset="0"/>
                <a:cs typeface="Arial" panose="020B0604020202020204" pitchFamily="34" charset="0"/>
              </a:rPr>
              <a:t> select critical MOSs that in total would represent over 50% of the unit, or, that represents a high volume in comparison to the other selected MOS.</a:t>
            </a:r>
          </a:p>
          <a:p>
            <a:pPr marL="173831" indent="-173831">
              <a:buFont typeface="Arial" panose="020B0604020202020204" pitchFamily="34" charset="0"/>
              <a:buChar char="•"/>
              <a:defRPr/>
            </a:pPr>
            <a:endParaRPr lang="en-US" sz="900" dirty="0">
              <a:solidFill>
                <a:srgbClr val="000000"/>
              </a:solidFill>
            </a:endParaRPr>
          </a:p>
        </p:txBody>
      </p:sp>
      <p:sp>
        <p:nvSpPr>
          <p:cNvPr id="9" name="TextBox 8">
            <a:extLst>
              <a:ext uri="{FF2B5EF4-FFF2-40B4-BE49-F238E27FC236}">
                <a16:creationId xmlns:a16="http://schemas.microsoft.com/office/drawing/2014/main" id="{40E3EC03-FB82-7B38-0998-BE6B8EA1D556}"/>
              </a:ext>
            </a:extLst>
          </p:cNvPr>
          <p:cNvSpPr txBox="1">
            <a:spLocks noChangeArrowheads="1"/>
          </p:cNvSpPr>
          <p:nvPr/>
        </p:nvSpPr>
        <p:spPr bwMode="auto">
          <a:xfrm>
            <a:off x="6165353" y="3500783"/>
            <a:ext cx="2646662" cy="1988820"/>
          </a:xfrm>
          <a:prstGeom prst="rect">
            <a:avLst/>
          </a:prstGeom>
          <a:solidFill>
            <a:srgbClr val="FFFF00"/>
          </a:solidFill>
          <a:ln w="19050">
            <a:solidFill>
              <a:schemeClr val="tx1"/>
            </a:solidFill>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1200" b="1" dirty="0">
                <a:solidFill>
                  <a:srgbClr val="000000"/>
                </a:solidFill>
                <a:cs typeface="Arial" charset="0"/>
              </a:rPr>
              <a:t>BLUF:  MEE</a:t>
            </a:r>
            <a:r>
              <a:rPr lang="en-US" sz="1200" b="1" dirty="0">
                <a:cs typeface="Courier New" panose="02070309020205020404" pitchFamily="49" charset="0"/>
              </a:rPr>
              <a:t> TAMCNs should be unique to each unit type.</a:t>
            </a:r>
          </a:p>
          <a:p>
            <a:pPr marL="171450" indent="-171450">
              <a:buFont typeface="Arial" panose="020B0604020202020204" pitchFamily="34" charset="0"/>
              <a:buChar char="•"/>
            </a:pPr>
            <a:r>
              <a:rPr lang="en-US" sz="1200" b="1" dirty="0">
                <a:cs typeface="Courier New" panose="02070309020205020404" pitchFamily="49" charset="0"/>
              </a:rPr>
              <a:t>Major investments – low density - critical enablers to the unit's primary capability.</a:t>
            </a:r>
          </a:p>
          <a:p>
            <a:pPr marL="171450" indent="-171450">
              <a:buFont typeface="Arial" panose="020B0604020202020204" pitchFamily="34" charset="0"/>
              <a:buChar char="•"/>
            </a:pPr>
            <a:r>
              <a:rPr lang="en-US" sz="1200" b="1" dirty="0">
                <a:cs typeface="Courier New" panose="02070309020205020404" pitchFamily="49" charset="0"/>
              </a:rPr>
              <a:t>Essential/indispensable for MET execution.</a:t>
            </a:r>
          </a:p>
          <a:p>
            <a:pPr marL="171450" indent="-171450">
              <a:buFont typeface="Arial" panose="020B0604020202020204" pitchFamily="34" charset="0"/>
              <a:buChar char="•"/>
            </a:pPr>
            <a:r>
              <a:rPr lang="en-US" sz="1200" b="1" dirty="0">
                <a:cs typeface="Courier New" panose="02070309020205020404" pitchFamily="49" charset="0"/>
              </a:rPr>
              <a:t>Items already fielded (normally to an 85% level) across affected unit type.</a:t>
            </a:r>
          </a:p>
        </p:txBody>
      </p:sp>
      <p:sp>
        <p:nvSpPr>
          <p:cNvPr id="10" name="Rectangle 10">
            <a:extLst>
              <a:ext uri="{FF2B5EF4-FFF2-40B4-BE49-F238E27FC236}">
                <a16:creationId xmlns:a16="http://schemas.microsoft.com/office/drawing/2014/main" id="{3C90DAC4-B27D-A069-26A9-272DFF802718}"/>
              </a:ext>
            </a:extLst>
          </p:cNvPr>
          <p:cNvSpPr>
            <a:spLocks noChangeArrowheads="1"/>
          </p:cNvSpPr>
          <p:nvPr/>
        </p:nvSpPr>
        <p:spPr bwMode="auto">
          <a:xfrm>
            <a:off x="211673" y="5607809"/>
            <a:ext cx="8587304" cy="87620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solidFill>
                  <a:srgbClr val="FF0000"/>
                </a:solidFill>
              </a:rPr>
              <a:t>  New Equipment NOT fielded yet, issued, or on T/E should NOT be included as MEE</a:t>
            </a:r>
          </a:p>
          <a:p>
            <a:pPr algn="ctr">
              <a:tabLst>
                <a:tab pos="1600200" algn="l"/>
                <a:tab pos="3543300" algn="l"/>
              </a:tabLst>
            </a:pPr>
            <a:r>
              <a:rPr lang="en-US" sz="1400" b="1" dirty="0"/>
              <a:t> </a:t>
            </a:r>
            <a:r>
              <a:rPr lang="en-US" sz="1100" b="1" dirty="0"/>
              <a:t>Personnel, </a:t>
            </a:r>
            <a:r>
              <a:rPr lang="en-US" sz="1100" b="1" dirty="0">
                <a:latin typeface="Arial" panose="020B0604020202020204" pitchFamily="34" charset="0"/>
                <a:cs typeface="Arial" panose="020B0604020202020204" pitchFamily="34" charset="0"/>
              </a:rPr>
              <a:t>Equipment, Training, Output and Subordinate unit standards are used in </a:t>
            </a:r>
            <a:r>
              <a:rPr lang="en-US" sz="1100" b="1" u="sng" dirty="0">
                <a:latin typeface="Arial" panose="020B0604020202020204" pitchFamily="34" charset="0"/>
                <a:cs typeface="Arial" panose="020B0604020202020204" pitchFamily="34" charset="0"/>
              </a:rPr>
              <a:t>DRRS</a:t>
            </a:r>
            <a:r>
              <a:rPr lang="en-US" sz="1100" b="1" dirty="0">
                <a:solidFill>
                  <a:srgbClr val="FF0000"/>
                </a:solidFill>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as assessment metrics describing </a:t>
            </a:r>
          </a:p>
          <a:p>
            <a:pPr algn="ctr">
              <a:tabLst>
                <a:tab pos="1600200" algn="l"/>
                <a:tab pos="3543300" algn="l"/>
              </a:tabLst>
            </a:pPr>
            <a:r>
              <a:rPr lang="en-US" sz="1100" b="1" dirty="0">
                <a:latin typeface="Arial" panose="020B0604020202020204" pitchFamily="34" charset="0"/>
                <a:cs typeface="Arial" panose="020B0604020202020204" pitchFamily="34" charset="0"/>
              </a:rPr>
              <a:t>resources required to produce capability </a:t>
            </a:r>
            <a:r>
              <a:rPr lang="en-US" sz="1100" b="1" dirty="0" err="1">
                <a:latin typeface="Arial" panose="020B0604020202020204" pitchFamily="34" charset="0"/>
                <a:cs typeface="Arial" panose="020B0604020202020204" pitchFamily="34" charset="0"/>
              </a:rPr>
              <a:t>endstates</a:t>
            </a:r>
            <a:r>
              <a:rPr lang="en-US" sz="1100" b="1" dirty="0">
                <a:latin typeface="Arial" panose="020B0604020202020204" pitchFamily="34" charset="0"/>
                <a:cs typeface="Arial" panose="020B0604020202020204" pitchFamily="34" charset="0"/>
              </a:rPr>
              <a:t> and achievable mission support.</a:t>
            </a:r>
            <a:endParaRPr lang="en-US" sz="1100" b="1" dirty="0"/>
          </a:p>
        </p:txBody>
      </p:sp>
    </p:spTree>
    <p:extLst>
      <p:ext uri="{BB962C8B-B14F-4D97-AF65-F5344CB8AC3E}">
        <p14:creationId xmlns:p14="http://schemas.microsoft.com/office/powerpoint/2010/main" val="246370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310313"/>
            <a:ext cx="1824789" cy="365125"/>
          </a:xfrm>
        </p:spPr>
        <p:txBody>
          <a:bodyPr/>
          <a:lstStyle/>
          <a:p>
            <a:r>
              <a:rPr lang="en-US" dirty="0">
                <a:solidFill>
                  <a:schemeClr val="tx1"/>
                </a:solidFill>
              </a:rPr>
              <a:t>MAR 2026-CUI</a:t>
            </a: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a:xfrm>
            <a:off x="7892716" y="6356350"/>
            <a:ext cx="794084" cy="365125"/>
          </a:xfrm>
        </p:spPr>
        <p:txBody>
          <a:bodyPr/>
          <a:lstStyle/>
          <a:p>
            <a:fld id="{57D7F152-42F7-4C0B-ACE2-8696607C202E}" type="slidenum">
              <a:rPr lang="en-US" smtClean="0">
                <a:solidFill>
                  <a:schemeClr val="tx1"/>
                </a:solidFill>
              </a:rPr>
              <a:pPr/>
              <a:t>24</a:t>
            </a:fld>
            <a:endParaRPr lang="en-US" dirty="0">
              <a:solidFill>
                <a:schemeClr val="tx1"/>
              </a:solidFill>
            </a:endParaRPr>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278296" y="1417638"/>
            <a:ext cx="8537713" cy="5075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Provides temporary policy guidance; eliminated need for future </a:t>
            </a:r>
            <a:r>
              <a:rPr lang="en-US" sz="1200" b="1" dirty="0" err="1">
                <a:latin typeface="Arial" panose="020B0604020202020204" pitchFamily="34" charset="0"/>
              </a:rPr>
              <a:t>MCBul</a:t>
            </a:r>
            <a:r>
              <a:rPr lang="en-US" sz="1200" b="1" dirty="0">
                <a:latin typeface="Arial" panose="020B0604020202020204" pitchFamily="34" charset="0"/>
              </a:rPr>
              <a:t> 3000 publications by DC, I&amp;L.</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Streamlines the process of Principle End Item (PEI) and MEE identification and designation.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DRRS receives requirement info from TFSMS along w/inventory and maintenance info from GCSS-MC to generate supply and materiel readiness assessments.</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TOECR process to update materiel readiness reporting designation and classification of ground equipment.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Classification of equipment as MEE is specific to unit type and is inextricably linked to the unit’s METs/METL. </a:t>
            </a:r>
            <a:r>
              <a:rPr lang="en-US" sz="1200" b="1" u="sng" dirty="0">
                <a:latin typeface="Arial" panose="020B0604020202020204" pitchFamily="34" charset="0"/>
              </a:rPr>
              <a:t>Determination of MEE will only be conducted via the MET/METL Development Process</a:t>
            </a:r>
            <a:r>
              <a:rPr lang="en-US" sz="1200" b="1" dirty="0">
                <a:latin typeface="Arial" panose="020B0604020202020204" pitchFamily="34" charset="0"/>
              </a:rPr>
              <a:t>.</a:t>
            </a:r>
          </a:p>
          <a:p>
            <a:pPr marL="0" indent="0" fontAlgn="auto">
              <a:spcAft>
                <a:spcPts val="0"/>
              </a:spcAft>
              <a:buNone/>
            </a:pPr>
            <a:r>
              <a:rPr lang="en-US" sz="1200" b="1" dirty="0">
                <a:latin typeface="Arial" panose="020B0604020202020204" pitchFamily="34" charset="0"/>
              </a:rPr>
              <a:t> </a:t>
            </a:r>
          </a:p>
          <a:p>
            <a:pPr fontAlgn="auto">
              <a:spcAft>
                <a:spcPts val="0"/>
              </a:spcAft>
            </a:pPr>
            <a:r>
              <a:rPr lang="en-US" sz="1200" b="1" dirty="0">
                <a:latin typeface="Arial" panose="020B0604020202020204" pitchFamily="34" charset="0"/>
              </a:rPr>
              <a:t>Stakeholders may submit requests for changes to a unit’s MEE as inputs to the respective MET/METL review and development workshops.</a:t>
            </a:r>
          </a:p>
          <a:p>
            <a:pPr fontAlgn="auto">
              <a:spcAft>
                <a:spcPts val="0"/>
              </a:spcAft>
            </a:pPr>
            <a:endParaRPr lang="en-US" sz="1200" b="1" dirty="0">
              <a:latin typeface="Arial" panose="020B0604020202020204" pitchFamily="34" charset="0"/>
            </a:endParaRPr>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panose="020B0604020202020204" pitchFamily="34" charset="0"/>
                <a:cs typeface="Arial" panose="020B0604020202020204" pitchFamily="34" charset="0"/>
              </a:rPr>
              <a:t>MARADMIN 350/24 – Identification of Marine Corps Readiness Reportable Ground Equipment</a:t>
            </a:r>
          </a:p>
        </p:txBody>
      </p:sp>
      <p:sp>
        <p:nvSpPr>
          <p:cNvPr id="6" name="Rectangle 5">
            <a:extLst>
              <a:ext uri="{FF2B5EF4-FFF2-40B4-BE49-F238E27FC236}">
                <a16:creationId xmlns:a16="http://schemas.microsoft.com/office/drawing/2014/main" id="{5278FF34-882E-7681-B6F6-7068D63A5C34}"/>
              </a:ext>
            </a:extLst>
          </p:cNvPr>
          <p:cNvSpPr/>
          <p:nvPr/>
        </p:nvSpPr>
        <p:spPr>
          <a:xfrm>
            <a:off x="470630" y="4781496"/>
            <a:ext cx="8345379" cy="13177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dirty="0">
                <a:solidFill>
                  <a:srgbClr val="000000"/>
                </a:solidFill>
                <a:latin typeface="Arial" panose="020B0604020202020204" pitchFamily="34" charset="0"/>
                <a:cs typeface="Arial" panose="020B0604020202020204" pitchFamily="34" charset="0"/>
              </a:rPr>
              <a:t>FMF MET/METL review products, to include MET-to-MEE alignments, receive O6/GO-level staffing, validated by CD&amp;I Decision Memorandum.</a:t>
            </a:r>
          </a:p>
          <a:p>
            <a:pPr>
              <a:defRPr/>
            </a:pPr>
            <a:endParaRPr lang="en-US" sz="1200" b="1" dirty="0">
              <a:solidFill>
                <a:srgbClr val="000000"/>
              </a:solidFill>
              <a:latin typeface="Arial" panose="020B0604020202020204" pitchFamily="34" charset="0"/>
              <a:cs typeface="Arial" panose="020B0604020202020204" pitchFamily="34" charset="0"/>
            </a:endParaRPr>
          </a:p>
          <a:p>
            <a:pPr>
              <a:defRPr/>
            </a:pPr>
            <a:r>
              <a:rPr lang="en-US" sz="1200" b="1" dirty="0">
                <a:solidFill>
                  <a:srgbClr val="000000"/>
                </a:solidFill>
                <a:latin typeface="Arial" panose="020B0604020202020204" pitchFamily="34" charset="0"/>
                <a:cs typeface="Arial" panose="020B0604020202020204" pitchFamily="34" charset="0"/>
              </a:rPr>
              <a:t>TFSD will update TFSMS to reflect MEE changes. DC PP&amp;O acts as final approving authority for METL-related MEE decisions per compliance with Service Readiness Reporting requirements, </a:t>
            </a:r>
            <a:endParaRPr lang="en-US" sz="900" dirty="0">
              <a:solidFill>
                <a:srgbClr val="000000"/>
              </a:solidFill>
            </a:endParaRPr>
          </a:p>
        </p:txBody>
      </p:sp>
    </p:spTree>
    <p:extLst>
      <p:ext uri="{BB962C8B-B14F-4D97-AF65-F5344CB8AC3E}">
        <p14:creationId xmlns:p14="http://schemas.microsoft.com/office/powerpoint/2010/main" val="63963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914400"/>
          </a:xfrm>
          <a:prstGeom prst="rect">
            <a:avLst/>
          </a:prstGeom>
          <a:noFill/>
          <a:ln w="9525">
            <a:noFill/>
            <a:miter lim="800000"/>
            <a:headEnd/>
            <a:tailEnd/>
          </a:ln>
        </p:spPr>
        <p:txBody>
          <a:bodyPr anchor="ctr"/>
          <a:lstStyle/>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Identify Training Standards</a:t>
            </a:r>
          </a:p>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 (T&amp;R Events Align to METs)</a:t>
            </a:r>
          </a:p>
        </p:txBody>
      </p:sp>
      <p:sp>
        <p:nvSpPr>
          <p:cNvPr id="2" name="Rectangle 1"/>
          <p:cNvSpPr/>
          <p:nvPr/>
        </p:nvSpPr>
        <p:spPr>
          <a:xfrm>
            <a:off x="247650" y="1713635"/>
            <a:ext cx="4362450" cy="3785652"/>
          </a:xfrm>
          <a:prstGeom prst="rect">
            <a:avLst/>
          </a:prstGeom>
          <a:ln>
            <a:solidFill>
              <a:srgbClr val="000000"/>
            </a:solidFill>
          </a:ln>
        </p:spPr>
        <p:txBody>
          <a:bodyPr wrap="square" lIns="0">
            <a:spAutoFit/>
          </a:bodyPr>
          <a:lstStyle/>
          <a:p>
            <a:pPr marL="118141" algn="just" eaLnBrk="1" hangingPunct="1"/>
            <a:r>
              <a:rPr lang="en-US" altLang="en-US" sz="1200" b="1" dirty="0"/>
              <a:t>Measure the training required to produce the </a:t>
            </a:r>
            <a:r>
              <a:rPr lang="en-US" sz="1200" b="1" dirty="0"/>
              <a:t>required Mission Essential Task (MET) outputs.</a:t>
            </a:r>
            <a:endParaRPr lang="en-US" altLang="en-US" sz="1200" b="1" dirty="0"/>
          </a:p>
          <a:p>
            <a:pPr marL="575341" lvl="1" eaLnBrk="1" hangingPunct="1"/>
            <a:endParaRPr lang="en-US" sz="1200" b="1" dirty="0"/>
          </a:p>
          <a:p>
            <a:pPr marL="118141" eaLnBrk="1" hangingPunct="1"/>
            <a:r>
              <a:rPr lang="en-US" sz="1200" b="1" dirty="0"/>
              <a:t>Link E-coded training events to METs.</a:t>
            </a:r>
          </a:p>
          <a:p>
            <a:pPr marL="575341" lvl="1" eaLnBrk="1" hangingPunct="1"/>
            <a:endParaRPr lang="en-US" sz="1200" b="1" dirty="0"/>
          </a:p>
          <a:p>
            <a:pPr marL="118141" eaLnBrk="1" hangingPunct="1"/>
            <a:r>
              <a:rPr lang="en-US" sz="1200" b="1" dirty="0"/>
              <a:t>Use current T&amp;R Manual as the starting point.</a:t>
            </a:r>
          </a:p>
          <a:p>
            <a:pPr marL="118141" eaLnBrk="1" hangingPunct="1"/>
            <a:r>
              <a:rPr lang="en-US" sz="1200" b="1" dirty="0"/>
              <a:t>*Community may identify </a:t>
            </a:r>
            <a:r>
              <a:rPr lang="en-US" sz="1200" b="1" dirty="0">
                <a:solidFill>
                  <a:srgbClr val="FF0000"/>
                </a:solidFill>
              </a:rPr>
              <a:t>NEW</a:t>
            </a:r>
            <a:r>
              <a:rPr lang="en-US" sz="1200" b="1" dirty="0"/>
              <a:t> training component, event or CERTEX requirements for submittal and inclusion at the next T&amp;R Manual review cycle.</a:t>
            </a:r>
          </a:p>
          <a:p>
            <a:pPr marL="118141" eaLnBrk="1" hangingPunct="1"/>
            <a:endParaRPr lang="en-US" sz="1200" b="1" dirty="0"/>
          </a:p>
          <a:p>
            <a:pPr marL="118141" indent="-297972" eaLnBrk="1" hangingPunct="1"/>
            <a:r>
              <a:rPr lang="en-US" altLang="en-US" sz="1200" b="1" dirty="0"/>
              <a:t>EXAMPLE:</a:t>
            </a:r>
          </a:p>
          <a:p>
            <a:pPr marL="118141" indent="-297972" eaLnBrk="1" hangingPunct="1"/>
            <a:endParaRPr lang="en-US" altLang="en-US" sz="1200" dirty="0"/>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Y/N - BN trained to standard in the following E-coded events:</a:t>
            </a:r>
          </a:p>
          <a:p>
            <a:pPr>
              <a:defRPr/>
            </a:pPr>
            <a:r>
              <a:rPr lang="en-US" sz="1200" dirty="0">
                <a:latin typeface="Arial" panose="020B0604020202020204" pitchFamily="34" charset="0"/>
                <a:cs typeface="Arial" panose="020B0604020202020204" pitchFamily="34" charset="0"/>
              </a:rPr>
              <a:t>     INTL-ANYS-4003 and INTL-ANYS-4001 chained events</a:t>
            </a:r>
          </a:p>
          <a:p>
            <a:pPr>
              <a:defRPr/>
            </a:pPr>
            <a:endParaRPr lang="en-US" sz="1200" dirty="0">
              <a:latin typeface="Arial" panose="020B0604020202020204" pitchFamily="34" charset="0"/>
              <a:cs typeface="Arial" panose="020B0604020202020204" pitchFamily="34" charset="0"/>
            </a:endParaRPr>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&gt;=4 Targeting Marines trained to standard in the following E-coded event:  INTL-TRGT-4001</a:t>
            </a:r>
          </a:p>
          <a:p>
            <a:pPr marL="171450" lvl="0" indent="-171450" eaLnBrk="0" hangingPunct="0">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Y/N  - 2 Teams are DoD Info Assurance Standard compliant (DODI 8570)</a:t>
            </a:r>
          </a:p>
        </p:txBody>
      </p:sp>
      <p:sp>
        <p:nvSpPr>
          <p:cNvPr id="7" name="TextBox 6"/>
          <p:cNvSpPr txBox="1"/>
          <p:nvPr/>
        </p:nvSpPr>
        <p:spPr>
          <a:xfrm>
            <a:off x="5196257" y="1375739"/>
            <a:ext cx="32496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EX:  Intel BN E-Coded Events</a:t>
            </a:r>
          </a:p>
        </p:txBody>
      </p:sp>
      <p:sp>
        <p:nvSpPr>
          <p:cNvPr id="8" name="TextBox 7"/>
          <p:cNvSpPr txBox="1"/>
          <p:nvPr/>
        </p:nvSpPr>
        <p:spPr>
          <a:xfrm>
            <a:off x="1366212" y="1371599"/>
            <a:ext cx="212532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Training Standards</a:t>
            </a:r>
          </a:p>
        </p:txBody>
      </p:sp>
      <p:graphicFrame>
        <p:nvGraphicFramePr>
          <p:cNvPr id="9" name="Table 8"/>
          <p:cNvGraphicFramePr>
            <a:graphicFrameLocks noGrp="1"/>
          </p:cNvGraphicFramePr>
          <p:nvPr>
            <p:extLst>
              <p:ext uri="{D42A27DB-BD31-4B8C-83A1-F6EECF244321}">
                <p14:modId xmlns:p14="http://schemas.microsoft.com/office/powerpoint/2010/main" val="111007322"/>
              </p:ext>
            </p:extLst>
          </p:nvPr>
        </p:nvGraphicFramePr>
        <p:xfrm>
          <a:off x="4787754" y="1716818"/>
          <a:ext cx="4142237" cy="3994893"/>
        </p:xfrm>
        <a:graphic>
          <a:graphicData uri="http://schemas.openxmlformats.org/drawingml/2006/table">
            <a:tbl>
              <a:tblPr firstRow="1" bandRow="1">
                <a:tableStyleId>{5C22544A-7EE6-4342-B048-85BDC9FD1C3A}</a:tableStyleId>
              </a:tblPr>
              <a:tblGrid>
                <a:gridCol w="1075208">
                  <a:extLst>
                    <a:ext uri="{9D8B030D-6E8A-4147-A177-3AD203B41FA5}">
                      <a16:colId xmlns:a16="http://schemas.microsoft.com/office/drawing/2014/main" val="20000"/>
                    </a:ext>
                  </a:extLst>
                </a:gridCol>
                <a:gridCol w="518383">
                  <a:extLst>
                    <a:ext uri="{9D8B030D-6E8A-4147-A177-3AD203B41FA5}">
                      <a16:colId xmlns:a16="http://schemas.microsoft.com/office/drawing/2014/main" val="20001"/>
                    </a:ext>
                  </a:extLst>
                </a:gridCol>
                <a:gridCol w="525293">
                  <a:extLst>
                    <a:ext uri="{9D8B030D-6E8A-4147-A177-3AD203B41FA5}">
                      <a16:colId xmlns:a16="http://schemas.microsoft.com/office/drawing/2014/main" val="20002"/>
                    </a:ext>
                  </a:extLst>
                </a:gridCol>
                <a:gridCol w="496111">
                  <a:extLst>
                    <a:ext uri="{9D8B030D-6E8A-4147-A177-3AD203B41FA5}">
                      <a16:colId xmlns:a16="http://schemas.microsoft.com/office/drawing/2014/main" val="20003"/>
                    </a:ext>
                  </a:extLst>
                </a:gridCol>
                <a:gridCol w="466928">
                  <a:extLst>
                    <a:ext uri="{9D8B030D-6E8A-4147-A177-3AD203B41FA5}">
                      <a16:colId xmlns:a16="http://schemas.microsoft.com/office/drawing/2014/main" val="20004"/>
                    </a:ext>
                  </a:extLst>
                </a:gridCol>
                <a:gridCol w="447472">
                  <a:extLst>
                    <a:ext uri="{9D8B030D-6E8A-4147-A177-3AD203B41FA5}">
                      <a16:colId xmlns:a16="http://schemas.microsoft.com/office/drawing/2014/main" val="20005"/>
                    </a:ext>
                  </a:extLst>
                </a:gridCol>
                <a:gridCol w="612842">
                  <a:extLst>
                    <a:ext uri="{9D8B030D-6E8A-4147-A177-3AD203B41FA5}">
                      <a16:colId xmlns:a16="http://schemas.microsoft.com/office/drawing/2014/main" val="20006"/>
                    </a:ext>
                  </a:extLst>
                </a:gridCol>
              </a:tblGrid>
              <a:tr h="1603305">
                <a:tc>
                  <a:txBody>
                    <a:bodyPr/>
                    <a:lstStyle/>
                    <a:p>
                      <a:pPr algn="ctr"/>
                      <a:r>
                        <a:rPr lang="en-US" sz="900" dirty="0">
                          <a:solidFill>
                            <a:schemeClr val="tx1"/>
                          </a:solidFill>
                        </a:rPr>
                        <a:t> </a:t>
                      </a:r>
                    </a:p>
                    <a:p>
                      <a:pPr algn="ctr"/>
                      <a:endParaRPr lang="en-US" sz="900" dirty="0">
                        <a:solidFill>
                          <a:schemeClr val="tx1"/>
                        </a:solidFill>
                      </a:endParaRPr>
                    </a:p>
                    <a:p>
                      <a:pPr algn="ctr"/>
                      <a:endParaRPr lang="en-US" sz="900" dirty="0">
                        <a:solidFill>
                          <a:schemeClr val="tx1"/>
                        </a:solidFill>
                      </a:endParaRPr>
                    </a:p>
                    <a:p>
                      <a:pPr algn="ctr"/>
                      <a:endParaRPr lang="en-US" sz="900" dirty="0">
                        <a:solidFill>
                          <a:schemeClr val="tx1"/>
                        </a:solidFill>
                      </a:endParaRPr>
                    </a:p>
                    <a:p>
                      <a:pPr algn="ctr"/>
                      <a:r>
                        <a:rPr lang="en-US" sz="1000" dirty="0">
                          <a:solidFill>
                            <a:schemeClr val="tx1"/>
                          </a:solidFill>
                        </a:rPr>
                        <a:t>T&amp;R</a:t>
                      </a:r>
                      <a:r>
                        <a:rPr lang="en-US" sz="1000" baseline="0" dirty="0">
                          <a:solidFill>
                            <a:schemeClr val="tx1"/>
                          </a:solidFill>
                        </a:rPr>
                        <a:t> Manual  Aligned Training Events</a:t>
                      </a:r>
                      <a:endParaRPr lang="en-US" sz="10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1.1.2                              Provide Task Organized Forces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2.1.1                           Conduct Intel</a:t>
                      </a:r>
                      <a:r>
                        <a:rPr lang="en-US" sz="900" baseline="0" dirty="0">
                          <a:solidFill>
                            <a:schemeClr val="tx1"/>
                          </a:solidFill>
                          <a:latin typeface="+mn-lt"/>
                        </a:rPr>
                        <a:t> Functions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a:t>
                      </a:r>
                      <a:r>
                        <a:rPr lang="en-US" sz="900" baseline="0" dirty="0">
                          <a:solidFill>
                            <a:schemeClr val="tx1"/>
                          </a:solidFill>
                          <a:latin typeface="+mn-lt"/>
                        </a:rPr>
                        <a:t> 2.1.2.6                        Conduct Counterintelligence</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2.1.3.3                        Conduct Human</a:t>
                      </a:r>
                      <a:r>
                        <a:rPr lang="en-US" sz="900" baseline="0" dirty="0">
                          <a:solidFill>
                            <a:schemeClr val="tx1"/>
                          </a:solidFill>
                          <a:latin typeface="+mn-lt"/>
                        </a:rPr>
                        <a:t> Intel Activities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2.2.4                           Conduct Sensor</a:t>
                      </a:r>
                      <a:r>
                        <a:rPr lang="en-US" sz="900" baseline="0" dirty="0">
                          <a:solidFill>
                            <a:schemeClr val="tx1"/>
                          </a:solidFill>
                          <a:latin typeface="+mn-lt"/>
                        </a:rPr>
                        <a:t> OPS</a:t>
                      </a: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cs typeface="Arial" panose="020B0604020202020204" pitchFamily="34" charset="0"/>
                        </a:rPr>
                        <a:t>MCT 5.1.1.7                      Conduct Spec.  Intel. Communications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65732">
                <a:tc>
                  <a:txBody>
                    <a:bodyPr/>
                    <a:lstStyle/>
                    <a:p>
                      <a:r>
                        <a:rPr lang="en-US" sz="900" b="1" dirty="0">
                          <a:solidFill>
                            <a:schemeClr val="tx1"/>
                          </a:solidFill>
                        </a:rPr>
                        <a:t>INTL-FUNC-8901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5732">
                <a:tc>
                  <a:txBody>
                    <a:bodyPr/>
                    <a:lstStyle/>
                    <a:p>
                      <a:r>
                        <a:rPr lang="en-US" sz="900" b="1" dirty="0">
                          <a:solidFill>
                            <a:schemeClr val="tx1"/>
                          </a:solidFill>
                        </a:rPr>
                        <a:t>INTL-ANYS-4001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5732">
                <a:tc>
                  <a:txBody>
                    <a:bodyPr/>
                    <a:lstStyle/>
                    <a:p>
                      <a:r>
                        <a:rPr lang="en-US" sz="900" b="1" dirty="0">
                          <a:solidFill>
                            <a:schemeClr val="tx1"/>
                          </a:solidFill>
                        </a:rPr>
                        <a:t>INTL-ANYS-4003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5732">
                <a:tc>
                  <a:txBody>
                    <a:bodyPr/>
                    <a:lstStyle/>
                    <a:p>
                      <a:r>
                        <a:rPr lang="en-US" sz="900" b="1" dirty="0">
                          <a:solidFill>
                            <a:schemeClr val="tx1"/>
                          </a:solidFill>
                        </a:rPr>
                        <a:t>INTL-COLL-4001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5732">
                <a:tc>
                  <a:txBody>
                    <a:bodyPr/>
                    <a:lstStyle/>
                    <a:p>
                      <a:r>
                        <a:rPr lang="en-US" sz="900" b="1" dirty="0">
                          <a:solidFill>
                            <a:schemeClr val="tx1"/>
                          </a:solidFill>
                        </a:rPr>
                        <a:t>INTL-TRGT-4001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5732">
                <a:tc>
                  <a:txBody>
                    <a:bodyPr/>
                    <a:lstStyle/>
                    <a:p>
                      <a:r>
                        <a:rPr lang="en-US" sz="900" b="1" dirty="0">
                          <a:solidFill>
                            <a:schemeClr val="tx1"/>
                          </a:solidFill>
                        </a:rPr>
                        <a:t>CIH-CINT-3001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5732">
                <a:tc>
                  <a:txBody>
                    <a:bodyPr/>
                    <a:lstStyle/>
                    <a:p>
                      <a:r>
                        <a:rPr lang="en-US" sz="900" b="1" dirty="0">
                          <a:solidFill>
                            <a:schemeClr val="tx1"/>
                          </a:solidFill>
                        </a:rPr>
                        <a:t>CIH-HUMI-3001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5732">
                <a:tc>
                  <a:txBody>
                    <a:bodyPr/>
                    <a:lstStyle/>
                    <a:p>
                      <a:r>
                        <a:rPr lang="en-US" sz="900" b="1" dirty="0">
                          <a:solidFill>
                            <a:schemeClr val="tx1"/>
                          </a:solidFill>
                        </a:rPr>
                        <a:t>GRSO-PLAN-</a:t>
                      </a:r>
                      <a:r>
                        <a:rPr lang="en-US" sz="900" b="1" baseline="0" dirty="0">
                          <a:solidFill>
                            <a:schemeClr val="tx1"/>
                          </a:solidFill>
                        </a:rPr>
                        <a:t>3001</a:t>
                      </a:r>
                      <a:endParaRPr lang="en-US" sz="900" b="1"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5732">
                <a:tc>
                  <a:txBody>
                    <a:bodyPr/>
                    <a:lstStyle/>
                    <a:p>
                      <a:r>
                        <a:rPr lang="en-US" sz="900" b="1" dirty="0">
                          <a:solidFill>
                            <a:schemeClr val="tx1"/>
                          </a:solidFill>
                        </a:rPr>
                        <a:t>SIEW-OPS-3001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3" name="Rectangle 10"/>
          <p:cNvSpPr>
            <a:spLocks noChangeArrowheads="1"/>
          </p:cNvSpPr>
          <p:nvPr/>
        </p:nvSpPr>
        <p:spPr bwMode="auto">
          <a:xfrm>
            <a:off x="247650" y="5833586"/>
            <a:ext cx="8667750" cy="529422"/>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200" b="1" dirty="0"/>
              <a:t>    Through the MET/METL Review Workshop process, Training requirements and developed Standards </a:t>
            </a:r>
          </a:p>
          <a:p>
            <a:pPr algn="ctr">
              <a:tabLst>
                <a:tab pos="1600200" algn="l"/>
                <a:tab pos="3543300" algn="l"/>
              </a:tabLst>
            </a:pPr>
            <a:r>
              <a:rPr lang="en-US" sz="1200" b="1" dirty="0"/>
              <a:t>are aligned and identified in COI T&amp;R Manuals, various training Programs of Instruction, curriculum management. </a:t>
            </a:r>
          </a:p>
        </p:txBody>
      </p:sp>
      <p:pic>
        <p:nvPicPr>
          <p:cNvPr id="5" name="Picture 4" descr="Logo&#10;&#10;Description automatically generated">
            <a:extLst>
              <a:ext uri="{FF2B5EF4-FFF2-40B4-BE49-F238E27FC236}">
                <a16:creationId xmlns:a16="http://schemas.microsoft.com/office/drawing/2014/main" id="{1E02E984-21B7-FD33-2F2E-49651AAFA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833" y="825213"/>
            <a:ext cx="860532" cy="860532"/>
          </a:xfrm>
          <a:prstGeom prst="rect">
            <a:avLst/>
          </a:prstGeom>
        </p:spPr>
      </p:pic>
      <p:sp>
        <p:nvSpPr>
          <p:cNvPr id="4" name="Footer Placeholder 1">
            <a:extLst>
              <a:ext uri="{FF2B5EF4-FFF2-40B4-BE49-F238E27FC236}">
                <a16:creationId xmlns:a16="http://schemas.microsoft.com/office/drawing/2014/main" id="{337D985C-29FA-A443-43B7-C9EC65EDD2E6}"/>
              </a:ext>
            </a:extLst>
          </p:cNvPr>
          <p:cNvSpPr>
            <a:spLocks noGrp="1"/>
          </p:cNvSpPr>
          <p:nvPr>
            <p:ph type="ftr" sz="quarter" idx="11"/>
          </p:nvPr>
        </p:nvSpPr>
        <p:spPr>
          <a:xfrm>
            <a:off x="0" y="6310313"/>
            <a:ext cx="1824789" cy="365125"/>
          </a:xfrm>
        </p:spPr>
        <p:txBody>
          <a:bodyPr/>
          <a:lstStyle/>
          <a:p>
            <a:r>
              <a:rPr lang="en-US" dirty="0">
                <a:solidFill>
                  <a:schemeClr val="tx1"/>
                </a:solidFill>
              </a:rPr>
              <a:t>MAR 2026-CUI</a:t>
            </a:r>
          </a:p>
        </p:txBody>
      </p:sp>
    </p:spTree>
    <p:extLst>
      <p:ext uri="{BB962C8B-B14F-4D97-AF65-F5344CB8AC3E}">
        <p14:creationId xmlns:p14="http://schemas.microsoft.com/office/powerpoint/2010/main" val="75343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2344" y="1477200"/>
            <a:ext cx="4913644" cy="1687096"/>
          </a:xfrm>
          <a:ln>
            <a:solidFill>
              <a:schemeClr val="tx1"/>
            </a:solidFill>
          </a:ln>
        </p:spPr>
        <p:txBody>
          <a:bodyPr>
            <a:normAutofit/>
          </a:bodyPr>
          <a:lstStyle/>
          <a:p>
            <a:pPr marL="0" indent="0">
              <a:buNone/>
            </a:pPr>
            <a:r>
              <a:rPr lang="en-US" sz="800" b="1" dirty="0">
                <a:latin typeface="Arial" panose="020B0604020202020204" pitchFamily="34" charset="0"/>
                <a:cs typeface="Arial" panose="020B0604020202020204" pitchFamily="34" charset="0"/>
              </a:rPr>
              <a:t>MEU CE CORE METL</a:t>
            </a:r>
          </a:p>
          <a:p>
            <a:pPr marL="0" indent="0">
              <a:buNone/>
            </a:pPr>
            <a:r>
              <a:rPr lang="en-US" sz="800" dirty="0">
                <a:latin typeface="Arial" panose="020B0604020202020204" pitchFamily="34" charset="0"/>
                <a:cs typeface="Arial" panose="020B0604020202020204" pitchFamily="34" charset="0"/>
              </a:rPr>
              <a:t>MCT 1.8.3         Conduct Sensitive Site Exploitation   1, 2, 3</a:t>
            </a:r>
          </a:p>
          <a:p>
            <a:pPr marL="0" indent="0">
              <a:buNone/>
            </a:pPr>
            <a:r>
              <a:rPr lang="en-US" sz="800" dirty="0">
                <a:latin typeface="Arial" panose="020B0604020202020204" pitchFamily="34" charset="0"/>
                <a:cs typeface="Arial" panose="020B0604020202020204" pitchFamily="34" charset="0"/>
              </a:rPr>
              <a:t>MCT 1.12.1.8    Conduct Maritime Interception Operations (MIO)  3</a:t>
            </a:r>
          </a:p>
          <a:p>
            <a:pPr marL="0" indent="0">
              <a:buNone/>
            </a:pPr>
            <a:r>
              <a:rPr lang="en-US" sz="800" dirty="0">
                <a:latin typeface="Arial" panose="020B0604020202020204" pitchFamily="34" charset="0"/>
                <a:cs typeface="Arial" panose="020B0604020202020204" pitchFamily="34" charset="0"/>
              </a:rPr>
              <a:t>MCT 2.1            Plan and Direct Intelligence Operations  1, 2, 3, 4, 5, 6, 7, 8, 9, 10</a:t>
            </a:r>
          </a:p>
          <a:p>
            <a:pPr marL="0" indent="0">
              <a:buNone/>
            </a:pPr>
            <a:r>
              <a:rPr lang="en-US" sz="800" dirty="0">
                <a:latin typeface="Arial" panose="020B0604020202020204" pitchFamily="34" charset="0"/>
                <a:cs typeface="Arial" panose="020B0604020202020204" pitchFamily="34" charset="0"/>
              </a:rPr>
              <a:t>MCT 3.2.1.3      Integrate Fire Support with the Scheme of Maneuver 1, 2, 3, 4, 7, 8, 10, 11</a:t>
            </a:r>
          </a:p>
          <a:p>
            <a:pPr marL="0" indent="0">
              <a:buNone/>
            </a:pPr>
            <a:r>
              <a:rPr lang="en-US" sz="800" dirty="0">
                <a:latin typeface="Arial" panose="020B0604020202020204" pitchFamily="34" charset="0"/>
                <a:cs typeface="Arial" panose="020B0604020202020204" pitchFamily="34" charset="0"/>
              </a:rPr>
              <a:t>MCT 4.11          Plan and Direct Logistics Operations  1, 2, 4, 5, 6, 9</a:t>
            </a:r>
          </a:p>
          <a:p>
            <a:pPr marL="0" indent="0">
              <a:buNone/>
            </a:pPr>
            <a:r>
              <a:rPr lang="en-US" sz="800" dirty="0">
                <a:latin typeface="Arial" panose="020B0604020202020204" pitchFamily="34" charset="0"/>
                <a:cs typeface="Arial" panose="020B0604020202020204" pitchFamily="34" charset="0"/>
              </a:rPr>
              <a:t>MCT 5.5.1         Conduct Interorganizational Cooperation 4, 5, 6, 8, 9, 10, 11</a:t>
            </a:r>
          </a:p>
          <a:p>
            <a:pPr marL="0" indent="0">
              <a:buNone/>
            </a:pPr>
            <a:r>
              <a:rPr lang="en-US" sz="800" dirty="0">
                <a:latin typeface="Arial" panose="020B0604020202020204" pitchFamily="34" charset="0"/>
                <a:cs typeface="Arial" panose="020B0604020202020204" pitchFamily="34" charset="0"/>
              </a:rPr>
              <a:t>MCT 5.7            Exercise Command and Control of Air and Ground Forces  1, 2, 3, 4, 5, 6, 7, 8, 9, 10, 11</a:t>
            </a:r>
          </a:p>
          <a:p>
            <a:pPr marL="0" indent="0">
              <a:buNone/>
            </a:pPr>
            <a:r>
              <a:rPr lang="en-US" sz="800" dirty="0">
                <a:latin typeface="Arial" panose="020B0604020202020204" pitchFamily="34" charset="0"/>
                <a:cs typeface="Arial" panose="020B0604020202020204" pitchFamily="34" charset="0"/>
              </a:rPr>
              <a:t>MCT 5.7.1         Plan and Direct Amphibious Operations  1, 2, 3, 4, 8</a:t>
            </a:r>
          </a:p>
          <a:p>
            <a:pPr marL="0" indent="0">
              <a:buNone/>
            </a:pPr>
            <a:r>
              <a:rPr lang="en-US" sz="800" dirty="0">
                <a:latin typeface="Arial" panose="020B0604020202020204" pitchFamily="34" charset="0"/>
                <a:cs typeface="Arial" panose="020B0604020202020204" pitchFamily="34" charset="0"/>
              </a:rPr>
              <a:t>MCT 5.7.6         Plan and Direct Crisis Response Operations 5, 6, 10, 11</a:t>
            </a:r>
          </a:p>
          <a:p>
            <a:pPr marL="0" indent="0">
              <a:buNone/>
            </a:pPr>
            <a:r>
              <a:rPr lang="en-US" sz="800" dirty="0">
                <a:latin typeface="Arial" panose="020B0604020202020204" pitchFamily="34" charset="0"/>
                <a:cs typeface="Arial" panose="020B0604020202020204" pitchFamily="34" charset="0"/>
              </a:rPr>
              <a:t>MCT 5.14.9       Plan and Direct Information Actions  1, 2, 3, 4, 5, 6, 7, 8, 9, 10, 11</a:t>
            </a:r>
            <a:endParaRPr lang="en-US" sz="825" b="1" i="1" dirty="0"/>
          </a:p>
        </p:txBody>
      </p:sp>
      <p:sp>
        <p:nvSpPr>
          <p:cNvPr id="6" name="Content Placeholder 2">
            <a:extLst>
              <a:ext uri="{FF2B5EF4-FFF2-40B4-BE49-F238E27FC236}">
                <a16:creationId xmlns:a16="http://schemas.microsoft.com/office/drawing/2014/main" id="{AEC1509D-82F5-9F7F-F598-18FC08828317}"/>
              </a:ext>
            </a:extLst>
          </p:cNvPr>
          <p:cNvSpPr txBox="1">
            <a:spLocks/>
          </p:cNvSpPr>
          <p:nvPr/>
        </p:nvSpPr>
        <p:spPr bwMode="auto">
          <a:xfrm>
            <a:off x="213194" y="1470125"/>
            <a:ext cx="3875229" cy="1847810"/>
          </a:xfrm>
          <a:prstGeom prst="rect">
            <a:avLst/>
          </a:prstGeom>
          <a:noFill/>
          <a:ln w="9525">
            <a:solidFill>
              <a:srgbClr val="002060"/>
            </a:solid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800" b="1" kern="0" dirty="0">
                <a:solidFill>
                  <a:schemeClr val="tx1"/>
                </a:solidFill>
                <a:latin typeface="Arial" panose="020B0604020202020204" pitchFamily="34" charset="0"/>
                <a:cs typeface="Arial" panose="020B0604020202020204" pitchFamily="34" charset="0"/>
              </a:rPr>
              <a:t>MEU CORE METL</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1.12.1.2      Conduct Amphibious Raid</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1.12.1.3      Conduct Amphibious Assault</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1.12.1.8      Conduct Maritime Interception Operations (MIO) </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1.12.8 	  Establish and Operate Expeditionary Advanced Bases</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1.13.2 	  Conduct Noncombatant Evacuation Operations (NEO)</a:t>
            </a:r>
          </a:p>
          <a:p>
            <a:pPr marL="171450" indent="-171450">
              <a:buAutoNum type="arabicPlain"/>
            </a:pPr>
            <a:r>
              <a:rPr lang="en-US" sz="800" dirty="0">
                <a:solidFill>
                  <a:schemeClr val="tx1"/>
                </a:solidFill>
                <a:latin typeface="Arial" panose="020B0604020202020204" pitchFamily="34" charset="0"/>
                <a:cs typeface="Arial" panose="020B0604020202020204" pitchFamily="34" charset="0"/>
              </a:rPr>
              <a:t>MCT 1.16.2	  Support Foreign Disaster Relief Activities</a:t>
            </a:r>
            <a:endParaRPr lang="en-US" sz="800" kern="0" dirty="0">
              <a:solidFill>
                <a:schemeClr val="tx1"/>
              </a:solidFill>
              <a:latin typeface="Arial" panose="020B0604020202020204" pitchFamily="34" charset="0"/>
              <a:cs typeface="Arial" panose="020B0604020202020204" pitchFamily="34" charset="0"/>
            </a:endParaRP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3.2.8	  Conduct Expeditionary Strike</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3.2.10         Defend the Amphibious Task Force (DATF) </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5.5.1	  </a:t>
            </a:r>
            <a:r>
              <a:rPr lang="en-US" sz="800" dirty="0">
                <a:solidFill>
                  <a:schemeClr val="tx1"/>
                </a:solidFill>
                <a:latin typeface="Arial" panose="020B0604020202020204" pitchFamily="34" charset="0"/>
                <a:cs typeface="Arial" panose="020B0604020202020204" pitchFamily="34" charset="0"/>
              </a:rPr>
              <a:t>Conduct Interorganizational Cooperation</a:t>
            </a:r>
            <a:endParaRPr lang="en-US" sz="800" kern="0" dirty="0">
              <a:solidFill>
                <a:schemeClr val="tx1"/>
              </a:solidFill>
              <a:latin typeface="Arial" panose="020B0604020202020204" pitchFamily="34" charset="0"/>
              <a:cs typeface="Arial" panose="020B0604020202020204" pitchFamily="34" charset="0"/>
            </a:endParaRP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6.1.7 	  Conduct </a:t>
            </a:r>
            <a:r>
              <a:rPr lang="en-US" sz="800" dirty="0">
                <a:solidFill>
                  <a:schemeClr val="tx1"/>
                </a:solidFill>
                <a:latin typeface="Arial" panose="020B0604020202020204" pitchFamily="34" charset="0"/>
                <a:cs typeface="Arial" panose="020B0604020202020204" pitchFamily="34" charset="0"/>
              </a:rPr>
              <a:t>Embassy Security Augmentation</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6.2.1 	  Conduct Tactical Recovery of Aircraft and Personnel (TRAP)</a:t>
            </a:r>
            <a:endParaRPr lang="en-US" sz="1050" kern="0" dirty="0">
              <a:solidFill>
                <a:schemeClr val="tx1"/>
              </a:solidFill>
            </a:endParaRPr>
          </a:p>
        </p:txBody>
      </p:sp>
      <p:sp>
        <p:nvSpPr>
          <p:cNvPr id="4" name="Arrow: Down 3">
            <a:extLst>
              <a:ext uri="{FF2B5EF4-FFF2-40B4-BE49-F238E27FC236}">
                <a16:creationId xmlns:a16="http://schemas.microsoft.com/office/drawing/2014/main" id="{83FB6549-190C-0A97-83D5-EC7CD91B3684}"/>
              </a:ext>
            </a:extLst>
          </p:cNvPr>
          <p:cNvSpPr/>
          <p:nvPr/>
        </p:nvSpPr>
        <p:spPr>
          <a:xfrm rot="5400000">
            <a:off x="4150525" y="1033076"/>
            <a:ext cx="210180" cy="733806"/>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8" name="Rectangle 2">
            <a:extLst>
              <a:ext uri="{FF2B5EF4-FFF2-40B4-BE49-F238E27FC236}">
                <a16:creationId xmlns:a16="http://schemas.microsoft.com/office/drawing/2014/main" id="{3544131E-175A-60C2-29BC-BD95681F8A52}"/>
              </a:ext>
            </a:extLst>
          </p:cNvPr>
          <p:cNvSpPr>
            <a:spLocks noGrp="1" noChangeArrowheads="1"/>
          </p:cNvSpPr>
          <p:nvPr>
            <p:ph type="title"/>
          </p:nvPr>
        </p:nvSpPr>
        <p:spPr>
          <a:xfrm>
            <a:off x="1187450" y="233531"/>
            <a:ext cx="6769100" cy="914400"/>
          </a:xfrm>
        </p:spPr>
        <p:txBody>
          <a:bodyPr>
            <a:normAutofit/>
          </a:bodyPr>
          <a:lstStyle/>
          <a:p>
            <a:r>
              <a:rPr lang="en-US" sz="2400" b="1" dirty="0">
                <a:solidFill>
                  <a:schemeClr val="tx1"/>
                </a:solidFill>
                <a:latin typeface="Arial" panose="020B0604020202020204" pitchFamily="34" charset="0"/>
                <a:cs typeface="Arial" panose="020B0604020202020204" pitchFamily="34" charset="0"/>
              </a:rPr>
              <a:t>Capability Crosswalk Top-Down / Bottom-Up</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and Required CBRN Training Intervals</a:t>
            </a:r>
          </a:p>
        </p:txBody>
      </p:sp>
      <p:sp>
        <p:nvSpPr>
          <p:cNvPr id="10" name="Arrow: Down 9">
            <a:extLst>
              <a:ext uri="{FF2B5EF4-FFF2-40B4-BE49-F238E27FC236}">
                <a16:creationId xmlns:a16="http://schemas.microsoft.com/office/drawing/2014/main" id="{09113626-9569-3EED-0AC1-D70A66CB801C}"/>
              </a:ext>
            </a:extLst>
          </p:cNvPr>
          <p:cNvSpPr/>
          <p:nvPr/>
        </p:nvSpPr>
        <p:spPr>
          <a:xfrm rot="5400000">
            <a:off x="3920299" y="3160861"/>
            <a:ext cx="187484" cy="276607"/>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 name="Footer Placeholder 2">
            <a:extLst>
              <a:ext uri="{FF2B5EF4-FFF2-40B4-BE49-F238E27FC236}">
                <a16:creationId xmlns:a16="http://schemas.microsoft.com/office/drawing/2014/main" id="{FC26D2D0-E84F-453D-45F0-660EFFBA44F6}"/>
              </a:ext>
            </a:extLst>
          </p:cNvPr>
          <p:cNvSpPr txBox="1">
            <a:spLocks/>
          </p:cNvSpPr>
          <p:nvPr/>
        </p:nvSpPr>
        <p:spPr>
          <a:xfrm>
            <a:off x="207223" y="6377983"/>
            <a:ext cx="1485900" cy="323851"/>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endParaRPr lang="en-US" sz="1200" dirty="0"/>
          </a:p>
        </p:txBody>
      </p:sp>
      <p:sp>
        <p:nvSpPr>
          <p:cNvPr id="12" name="Slide Number Placeholder 3">
            <a:extLst>
              <a:ext uri="{FF2B5EF4-FFF2-40B4-BE49-F238E27FC236}">
                <a16:creationId xmlns:a16="http://schemas.microsoft.com/office/drawing/2014/main" id="{EAAD9D43-E99B-6102-B0EE-1060D034ED90}"/>
              </a:ext>
            </a:extLst>
          </p:cNvPr>
          <p:cNvSpPr txBox="1">
            <a:spLocks/>
          </p:cNvSpPr>
          <p:nvPr/>
        </p:nvSpPr>
        <p:spPr>
          <a:xfrm>
            <a:off x="8194099" y="6420319"/>
            <a:ext cx="508000" cy="323850"/>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26</a:t>
            </a:fld>
            <a:endParaRPr lang="en-US" sz="1200" dirty="0"/>
          </a:p>
        </p:txBody>
      </p:sp>
      <p:graphicFrame>
        <p:nvGraphicFramePr>
          <p:cNvPr id="2" name="Table 5">
            <a:extLst>
              <a:ext uri="{FF2B5EF4-FFF2-40B4-BE49-F238E27FC236}">
                <a16:creationId xmlns:a16="http://schemas.microsoft.com/office/drawing/2014/main" id="{EF80CAE2-0968-2ABA-BF23-BFBA805B714C}"/>
              </a:ext>
            </a:extLst>
          </p:cNvPr>
          <p:cNvGraphicFramePr>
            <a:graphicFrameLocks noGrp="1"/>
          </p:cNvGraphicFramePr>
          <p:nvPr>
            <p:extLst>
              <p:ext uri="{D42A27DB-BD31-4B8C-83A1-F6EECF244321}">
                <p14:modId xmlns:p14="http://schemas.microsoft.com/office/powerpoint/2010/main" val="4153558342"/>
              </p:ext>
            </p:extLst>
          </p:nvPr>
        </p:nvGraphicFramePr>
        <p:xfrm>
          <a:off x="207223" y="3686083"/>
          <a:ext cx="3424000" cy="2748280"/>
        </p:xfrm>
        <a:graphic>
          <a:graphicData uri="http://schemas.openxmlformats.org/drawingml/2006/table">
            <a:tbl>
              <a:tblPr firstRow="1" bandRow="1">
                <a:tableStyleId>{5C22544A-7EE6-4342-B048-85BDC9FD1C3A}</a:tableStyleId>
              </a:tblPr>
              <a:tblGrid>
                <a:gridCol w="1786352">
                  <a:extLst>
                    <a:ext uri="{9D8B030D-6E8A-4147-A177-3AD203B41FA5}">
                      <a16:colId xmlns:a16="http://schemas.microsoft.com/office/drawing/2014/main" val="369193201"/>
                    </a:ext>
                  </a:extLst>
                </a:gridCol>
                <a:gridCol w="944337">
                  <a:extLst>
                    <a:ext uri="{9D8B030D-6E8A-4147-A177-3AD203B41FA5}">
                      <a16:colId xmlns:a16="http://schemas.microsoft.com/office/drawing/2014/main" val="1214644204"/>
                    </a:ext>
                  </a:extLst>
                </a:gridCol>
                <a:gridCol w="693311">
                  <a:extLst>
                    <a:ext uri="{9D8B030D-6E8A-4147-A177-3AD203B41FA5}">
                      <a16:colId xmlns:a16="http://schemas.microsoft.com/office/drawing/2014/main" val="1715577963"/>
                    </a:ext>
                  </a:extLst>
                </a:gridCol>
              </a:tblGrid>
              <a:tr h="154655">
                <a:tc>
                  <a:txBody>
                    <a:bodyPr/>
                    <a:lstStyle/>
                    <a:p>
                      <a:r>
                        <a:rPr lang="en-US" sz="1200" dirty="0"/>
                        <a:t>MLR HQ Core METs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MET Execution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Training Interval</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358019"/>
                  </a:ext>
                </a:extLst>
              </a:tr>
              <a:tr h="287881">
                <a:tc>
                  <a:txBody>
                    <a:bodyPr/>
                    <a:lstStyle/>
                    <a:p>
                      <a:pPr marL="0" indent="0">
                        <a:buFontTx/>
                        <a:buNone/>
                      </a:pPr>
                      <a:r>
                        <a:rPr lang="en-US" sz="800" b="1" kern="0" dirty="0">
                          <a:solidFill>
                            <a:schemeClr val="tx1"/>
                          </a:solidFill>
                          <a:latin typeface="Arial" panose="020B0604020202020204" pitchFamily="34" charset="0"/>
                          <a:cs typeface="Arial" panose="020B0604020202020204" pitchFamily="34" charset="0"/>
                        </a:rPr>
                        <a:t>MCT 2.10 Support Maritime Domain Awareness (MDA) </a:t>
                      </a:r>
                      <a:endParaRPr lang="en-US" sz="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973826"/>
                  </a:ext>
                </a:extLst>
              </a:tr>
              <a:tr h="240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MCT 4.11 Plan / Direct LOG 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990421"/>
                  </a:ext>
                </a:extLst>
              </a:tr>
              <a:tr h="268605">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5.4.9 Plan / Direct Information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66751"/>
                  </a:ext>
                </a:extLst>
              </a:tr>
              <a:tr h="270510">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5.5.1 Conduct Interorganizational Coop</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792391"/>
                  </a:ext>
                </a:extLst>
              </a:tr>
              <a:tr h="207578">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5.7.9.1 C2 Distributed Maritime Ops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kumimoji="0" lang="en-US" sz="800" b="0" i="0" u="none" strike="noStrike" kern="1200" cap="none" spc="0" normalizeH="0" baseline="0" noProof="0" dirty="0">
                        <a:ln>
                          <a:noFill/>
                        </a:ln>
                        <a:solidFill>
                          <a:schemeClr val="tx1"/>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231375"/>
                  </a:ext>
                </a:extLst>
              </a:tr>
              <a:tr h="295275">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5.7.9.2 Plan and Direct Littoral Maneuver</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kumimoji="0" lang="en-US" sz="800" b="0" i="0" u="none" strike="noStrike" kern="1200" cap="none" spc="0" normalizeH="0" baseline="0" noProof="0" dirty="0">
                        <a:ln>
                          <a:noFill/>
                        </a:ln>
                        <a:solidFill>
                          <a:schemeClr val="tx1"/>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4389722"/>
                  </a:ext>
                </a:extLst>
              </a:tr>
              <a:tr h="370840">
                <a:tc>
                  <a:txBody>
                    <a:bodyPr/>
                    <a:lstStyle/>
                    <a:p>
                      <a:pPr marL="0" lvl="0" indent="0">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5.7.9.3 Plan / Direct Sea Denial Operations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7290919"/>
                  </a:ext>
                </a:extLst>
              </a:tr>
            </a:tbl>
          </a:graphicData>
        </a:graphic>
      </p:graphicFrame>
      <p:sp>
        <p:nvSpPr>
          <p:cNvPr id="7" name="TextBox 6">
            <a:extLst>
              <a:ext uri="{FF2B5EF4-FFF2-40B4-BE49-F238E27FC236}">
                <a16:creationId xmlns:a16="http://schemas.microsoft.com/office/drawing/2014/main" id="{DAC8ED9C-1098-E743-F254-6B0109AD060F}"/>
              </a:ext>
            </a:extLst>
          </p:cNvPr>
          <p:cNvSpPr txBox="1"/>
          <p:nvPr/>
        </p:nvSpPr>
        <p:spPr>
          <a:xfrm>
            <a:off x="3888712" y="4677012"/>
            <a:ext cx="4813387" cy="1631216"/>
          </a:xfrm>
          <a:prstGeom prst="rect">
            <a:avLst/>
          </a:prstGeom>
          <a:solidFill>
            <a:srgbClr val="FFFF00"/>
          </a:solidFill>
          <a:ln>
            <a:solidFill>
              <a:schemeClr val="tx1"/>
            </a:solidFill>
          </a:ln>
        </p:spPr>
        <p:txBody>
          <a:bodyPr wrap="square">
            <a:spAutoFit/>
          </a:bodyPr>
          <a:lstStyle/>
          <a:p>
            <a:pPr>
              <a:buNone/>
            </a:pPr>
            <a:r>
              <a:rPr lang="en-US" sz="1000" b="1">
                <a:solidFill>
                  <a:srgbClr val="002060"/>
                </a:solidFill>
                <a:cs typeface="Courier New" panose="02070309020205020404" pitchFamily="49" charset="0"/>
              </a:rPr>
              <a:t>MARADMIN 141/25 </a:t>
            </a:r>
            <a:r>
              <a:rPr lang="en-US" sz="1000" b="1" dirty="0">
                <a:solidFill>
                  <a:srgbClr val="002060"/>
                </a:solidFill>
                <a:cs typeface="Courier New" panose="02070309020205020404" pitchFamily="49" charset="0"/>
              </a:rPr>
              <a:t>- </a:t>
            </a:r>
            <a:r>
              <a:rPr lang="en-US" altLang="en-US" sz="1000" b="1" i="1" dirty="0">
                <a:solidFill>
                  <a:srgbClr val="002060"/>
                </a:solidFill>
                <a:cs typeface="Arial" charset="0"/>
              </a:rPr>
              <a:t>INTERIM GUIDANCE FOR CHEMICAL, BIOLOGICAL, RADIOLOGICAL, AND NUCLEAR DEFENSE READINESS REPORTING, TRAINING, EQUIPPING, AND EXERCISE CERTIFICATION</a:t>
            </a:r>
            <a:endParaRPr lang="en-US" sz="1000" b="1" i="1" dirty="0">
              <a:solidFill>
                <a:srgbClr val="002060"/>
              </a:solidFill>
              <a:cs typeface="Courier New" panose="02070309020205020404" pitchFamily="49" charset="0"/>
            </a:endParaRPr>
          </a:p>
          <a:p>
            <a:pPr marL="285750" indent="-285750"/>
            <a:endParaRPr lang="en-US" sz="1000" dirty="0">
              <a:solidFill>
                <a:srgbClr val="002060"/>
              </a:solidFill>
              <a:cs typeface="Courier New" panose="02070309020205020404" pitchFamily="49" charset="0"/>
            </a:endParaRPr>
          </a:p>
          <a:p>
            <a:pPr marL="285750" indent="-285750"/>
            <a:r>
              <a:rPr lang="en-US" sz="1000" b="1" dirty="0">
                <a:solidFill>
                  <a:srgbClr val="002060"/>
                </a:solidFill>
                <a:cs typeface="Courier New" panose="02070309020205020404" pitchFamily="49" charset="0"/>
              </a:rPr>
              <a:t>4.E.1. Commanders are required to assess their units’ readiness to accomplish their missions in CBRN environments.  This requires units to integrate relevant simulated CBRN environments into training and exercises</a:t>
            </a:r>
            <a:r>
              <a:rPr lang="en-US" sz="1000" dirty="0">
                <a:solidFill>
                  <a:srgbClr val="002060"/>
                </a:solidFill>
                <a:cs typeface="Courier New" panose="02070309020205020404" pitchFamily="49" charset="0"/>
              </a:rPr>
              <a:t>. </a:t>
            </a:r>
          </a:p>
          <a:p>
            <a:pPr marL="285750" indent="-285750"/>
            <a:r>
              <a:rPr lang="en-US" b="1" dirty="0"/>
              <a:t>4.E.2.A.  Commanders will review their METL and identify which METs their units are realistically expected to execute in CBRN environments</a:t>
            </a:r>
          </a:p>
        </p:txBody>
      </p:sp>
      <p:sp>
        <p:nvSpPr>
          <p:cNvPr id="9" name="Rectangle 8">
            <a:extLst>
              <a:ext uri="{FF2B5EF4-FFF2-40B4-BE49-F238E27FC236}">
                <a16:creationId xmlns:a16="http://schemas.microsoft.com/office/drawing/2014/main" id="{4BBDD193-BBFE-BC94-A076-0297AEAFDF58}"/>
              </a:ext>
            </a:extLst>
          </p:cNvPr>
          <p:cNvSpPr/>
          <p:nvPr/>
        </p:nvSpPr>
        <p:spPr>
          <a:xfrm>
            <a:off x="1413566" y="1155040"/>
            <a:ext cx="1616418"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SUPPORTED ORG</a:t>
            </a:r>
          </a:p>
        </p:txBody>
      </p:sp>
      <p:sp>
        <p:nvSpPr>
          <p:cNvPr id="13" name="Rectangle 12">
            <a:extLst>
              <a:ext uri="{FF2B5EF4-FFF2-40B4-BE49-F238E27FC236}">
                <a16:creationId xmlns:a16="http://schemas.microsoft.com/office/drawing/2014/main" id="{E95D3BD2-1BCB-9B6B-F7CB-BDEEB37D7AFE}"/>
              </a:ext>
            </a:extLst>
          </p:cNvPr>
          <p:cNvSpPr/>
          <p:nvPr/>
        </p:nvSpPr>
        <p:spPr>
          <a:xfrm>
            <a:off x="5481246" y="1169179"/>
            <a:ext cx="2924199"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SUPPORTING/SUBORDINATE ORGS</a:t>
            </a:r>
          </a:p>
        </p:txBody>
      </p:sp>
      <p:sp>
        <p:nvSpPr>
          <p:cNvPr id="14" name="Content Placeholder 2">
            <a:extLst>
              <a:ext uri="{FF2B5EF4-FFF2-40B4-BE49-F238E27FC236}">
                <a16:creationId xmlns:a16="http://schemas.microsoft.com/office/drawing/2014/main" id="{10D40034-7898-913B-CA80-32D80BB610B4}"/>
              </a:ext>
            </a:extLst>
          </p:cNvPr>
          <p:cNvSpPr txBox="1">
            <a:spLocks/>
          </p:cNvSpPr>
          <p:nvPr/>
        </p:nvSpPr>
        <p:spPr>
          <a:xfrm>
            <a:off x="4152344" y="3164296"/>
            <a:ext cx="4913645" cy="1101458"/>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800" b="1" dirty="0">
                <a:latin typeface="Arial" panose="020B0604020202020204" pitchFamily="34" charset="0"/>
                <a:cs typeface="Arial" panose="020B0604020202020204" pitchFamily="34" charset="0"/>
              </a:rPr>
              <a:t>BLT CORE METL</a:t>
            </a:r>
          </a:p>
          <a:p>
            <a:pPr marL="0" indent="0" fontAlgn="auto">
              <a:spcAft>
                <a:spcPts val="0"/>
              </a:spcAft>
              <a:buNone/>
            </a:pPr>
            <a:r>
              <a:rPr lang="en-US" sz="800" dirty="0">
                <a:latin typeface="Arial" panose="020B0604020202020204" pitchFamily="34" charset="0"/>
                <a:cs typeface="Arial" panose="020B0604020202020204" pitchFamily="34" charset="0"/>
              </a:rPr>
              <a:t>MCT 1.6.1	Conduct Offensive Operations   1, 2, 4, 7, 9</a:t>
            </a:r>
          </a:p>
          <a:p>
            <a:pPr marL="0" indent="0" fontAlgn="auto">
              <a:spcAft>
                <a:spcPts val="0"/>
              </a:spcAft>
              <a:buNone/>
            </a:pPr>
            <a:r>
              <a:rPr lang="en-US" sz="800" dirty="0">
                <a:latin typeface="Arial" panose="020B0604020202020204" pitchFamily="34" charset="0"/>
                <a:cs typeface="Arial" panose="020B0604020202020204" pitchFamily="34" charset="0"/>
              </a:rPr>
              <a:t>MCT 1.6.4	Conduct Defensive Operations  2, 4, 5, 6, 9</a:t>
            </a:r>
          </a:p>
          <a:p>
            <a:pPr marL="0" indent="0" fontAlgn="auto">
              <a:spcAft>
                <a:spcPts val="0"/>
              </a:spcAft>
              <a:buNone/>
            </a:pPr>
            <a:r>
              <a:rPr lang="en-US" sz="800" dirty="0">
                <a:latin typeface="Arial" panose="020B0604020202020204" pitchFamily="34" charset="0"/>
                <a:cs typeface="Arial" panose="020B0604020202020204" pitchFamily="34" charset="0"/>
              </a:rPr>
              <a:t>MCT 1.12.1.2	Conduct Amphibious Raid  1, 9, 10</a:t>
            </a:r>
          </a:p>
          <a:p>
            <a:pPr marL="0" indent="0" fontAlgn="auto">
              <a:spcAft>
                <a:spcPts val="0"/>
              </a:spcAft>
              <a:buNone/>
            </a:pPr>
            <a:r>
              <a:rPr lang="en-US" sz="800" dirty="0">
                <a:latin typeface="Arial" panose="020B0604020202020204" pitchFamily="34" charset="0"/>
                <a:cs typeface="Arial" panose="020B0604020202020204" pitchFamily="34" charset="0"/>
              </a:rPr>
              <a:t>MCT 1.12.1.3	Conduct Amphibious Assault   2</a:t>
            </a:r>
          </a:p>
          <a:p>
            <a:pPr marL="0" indent="0" fontAlgn="auto">
              <a:spcAft>
                <a:spcPts val="0"/>
              </a:spcAft>
              <a:buNone/>
            </a:pPr>
            <a:r>
              <a:rPr lang="en-US" sz="800" dirty="0">
                <a:latin typeface="Arial" panose="020B0604020202020204" pitchFamily="34" charset="0"/>
                <a:cs typeface="Arial" panose="020B0604020202020204" pitchFamily="34" charset="0"/>
              </a:rPr>
              <a:t>MCT 1.13.2	Conduct Noncombatant Evacuation Operations (NEO)   5, 9</a:t>
            </a:r>
          </a:p>
          <a:p>
            <a:pPr marL="0" indent="0" fontAlgn="auto">
              <a:spcAft>
                <a:spcPts val="0"/>
              </a:spcAft>
              <a:buNone/>
            </a:pPr>
            <a:r>
              <a:rPr lang="en-US" sz="800" dirty="0">
                <a:latin typeface="Arial" panose="020B0604020202020204" pitchFamily="34" charset="0"/>
                <a:cs typeface="Arial" panose="020B0604020202020204" pitchFamily="34" charset="0"/>
              </a:rPr>
              <a:t>MCT 1.16.2 	Support Foreign Disaster Relief Activities  6</a:t>
            </a:r>
          </a:p>
        </p:txBody>
      </p:sp>
      <p:sp>
        <p:nvSpPr>
          <p:cNvPr id="15" name="Rectangle 14">
            <a:extLst>
              <a:ext uri="{FF2B5EF4-FFF2-40B4-BE49-F238E27FC236}">
                <a16:creationId xmlns:a16="http://schemas.microsoft.com/office/drawing/2014/main" id="{EF15CB32-7256-5F58-9734-C3E6F12E06FB}"/>
              </a:ext>
            </a:extLst>
          </p:cNvPr>
          <p:cNvSpPr/>
          <p:nvPr/>
        </p:nvSpPr>
        <p:spPr>
          <a:xfrm>
            <a:off x="207224" y="3359215"/>
            <a:ext cx="3424000"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CBRNE MET-to-Training Assessment</a:t>
            </a:r>
          </a:p>
        </p:txBody>
      </p:sp>
      <p:sp>
        <p:nvSpPr>
          <p:cNvPr id="16" name="Footer Placeholder 1">
            <a:extLst>
              <a:ext uri="{FF2B5EF4-FFF2-40B4-BE49-F238E27FC236}">
                <a16:creationId xmlns:a16="http://schemas.microsoft.com/office/drawing/2014/main" id="{13015A70-C888-9A65-DC23-F95B146B44F4}"/>
              </a:ext>
            </a:extLst>
          </p:cNvPr>
          <p:cNvSpPr txBox="1">
            <a:spLocks/>
          </p:cNvSpPr>
          <p:nvPr/>
        </p:nvSpPr>
        <p:spPr>
          <a:xfrm>
            <a:off x="108008" y="6443588"/>
            <a:ext cx="1811215" cy="258246"/>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MAR 2026-CUI</a:t>
            </a:r>
          </a:p>
        </p:txBody>
      </p:sp>
    </p:spTree>
    <p:extLst>
      <p:ext uri="{BB962C8B-B14F-4D97-AF65-F5344CB8AC3E}">
        <p14:creationId xmlns:p14="http://schemas.microsoft.com/office/powerpoint/2010/main" val="2019669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5" y="237818"/>
            <a:ext cx="9143999" cy="696433"/>
          </a:xfrm>
          <a:noFill/>
          <a:ln w="9525">
            <a:noFill/>
            <a:miter lim="800000"/>
            <a:headEnd/>
            <a:tailEnd/>
          </a:ln>
          <a:effectLst>
            <a:outerShdw dist="17961" dir="2700000" algn="ctr" rotWithShape="0">
              <a:srgbClr val="AD925B">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p>
            <a: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Community Observations/Recommendations</a:t>
            </a:r>
            <a:b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EXAMPLE:  INTEL BN Recommendations</a:t>
            </a:r>
            <a:endParaRPr lang="en-US" sz="2400" b="1" kern="1200" dirty="0">
              <a:solidFill>
                <a:srgbClr val="00206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596348" y="1395048"/>
            <a:ext cx="8090452" cy="4759570"/>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900" kern="0" dirty="0">
              <a:solidFill>
                <a:srgbClr val="002060"/>
              </a:solidFill>
              <a:cs typeface="Arial"/>
            </a:endParaRPr>
          </a:p>
          <a:p>
            <a:pPr marL="0" indent="0">
              <a:spcBef>
                <a:spcPts val="0"/>
              </a:spcBef>
              <a:buNone/>
            </a:pPr>
            <a:r>
              <a:rPr lang="en-US" sz="1600" b="1" u="sng" dirty="0">
                <a:solidFill>
                  <a:schemeClr val="tx1"/>
                </a:solidFill>
                <a:cs typeface="Arial"/>
              </a:rPr>
              <a:t>Observation</a:t>
            </a:r>
            <a:r>
              <a:rPr lang="en-US" sz="1600" b="1" dirty="0">
                <a:solidFill>
                  <a:schemeClr val="tx1"/>
                </a:solidFill>
                <a:cs typeface="Arial"/>
              </a:rPr>
              <a:t>:  </a:t>
            </a:r>
            <a:r>
              <a:rPr lang="en-US" sz="1600" dirty="0">
                <a:solidFill>
                  <a:schemeClr val="tx1"/>
                </a:solidFill>
                <a:cs typeface="Arial"/>
              </a:rPr>
              <a:t>Recommended the addition of MET 2.1.2 Conduct Intelligence Support</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u="sng" dirty="0">
                <a:solidFill>
                  <a:schemeClr val="tx1"/>
                </a:solidFill>
                <a:cs typeface="Arial"/>
              </a:rPr>
              <a:t>Discussion</a:t>
            </a:r>
            <a:r>
              <a:rPr lang="en-US" sz="1600" b="1" dirty="0">
                <a:solidFill>
                  <a:schemeClr val="tx1"/>
                </a:solidFill>
                <a:cs typeface="Arial"/>
              </a:rPr>
              <a:t>:  </a:t>
            </a:r>
            <a:r>
              <a:rPr lang="en-US" sz="1600" dirty="0">
                <a:solidFill>
                  <a:schemeClr val="tx1"/>
                </a:solidFill>
                <a:cs typeface="Arial"/>
              </a:rPr>
              <a:t>The existing MCT 2.1.1 Conduct Intelligence Functions verbiage did not generate outputs which provided actionable representation of Intelligence Battalion capacity and capability.</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dirty="0">
                <a:solidFill>
                  <a:schemeClr val="tx1"/>
                </a:solidFill>
                <a:cs typeface="Arial"/>
              </a:rPr>
              <a:t>	</a:t>
            </a:r>
            <a:r>
              <a:rPr lang="en-US" sz="1600" b="1" u="sng" dirty="0">
                <a:solidFill>
                  <a:schemeClr val="tx1"/>
                </a:solidFill>
                <a:cs typeface="Arial"/>
              </a:rPr>
              <a:t>Recommendation</a:t>
            </a:r>
            <a:r>
              <a:rPr lang="en-US" sz="1600" b="1" dirty="0">
                <a:solidFill>
                  <a:schemeClr val="tx1"/>
                </a:solidFill>
                <a:cs typeface="Arial"/>
              </a:rPr>
              <a:t>:  </a:t>
            </a:r>
            <a:r>
              <a:rPr lang="en-US" sz="1600" dirty="0">
                <a:solidFill>
                  <a:schemeClr val="tx1"/>
                </a:solidFill>
                <a:cs typeface="Arial"/>
              </a:rPr>
              <a:t>MCT 2.1.2 better displays the status of capacity and capability of</a:t>
            </a:r>
          </a:p>
          <a:p>
            <a:pPr marL="0" indent="0">
              <a:spcBef>
                <a:spcPts val="0"/>
              </a:spcBef>
              <a:buNone/>
            </a:pPr>
            <a:r>
              <a:rPr lang="en-US" sz="1600" dirty="0">
                <a:solidFill>
                  <a:schemeClr val="tx1"/>
                </a:solidFill>
                <a:cs typeface="Arial"/>
              </a:rPr>
              <a:t>                    the Intelligence Battalion</a:t>
            </a:r>
            <a:r>
              <a:rPr lang="en-US" sz="1600" b="1" dirty="0">
                <a:solidFill>
                  <a:schemeClr val="tx1"/>
                </a:solidFill>
                <a:cs typeface="Arial"/>
              </a:rPr>
              <a:t>.</a:t>
            </a:r>
          </a:p>
          <a:p>
            <a:pPr marL="457200" lvl="3" indent="0">
              <a:spcBef>
                <a:spcPts val="0"/>
              </a:spcBef>
              <a:buNone/>
            </a:pPr>
            <a:endParaRPr lang="en-US" sz="1600" u="sng" kern="0" dirty="0">
              <a:latin typeface="Arial" panose="020B0604020202020204" pitchFamily="34" charset="0"/>
              <a:cs typeface="Arial" panose="020B0604020202020204" pitchFamily="34" charset="0"/>
            </a:endParaRPr>
          </a:p>
          <a:p>
            <a:pPr marL="0" indent="0">
              <a:spcBef>
                <a:spcPts val="0"/>
              </a:spcBef>
              <a:buNone/>
            </a:pPr>
            <a:endParaRPr lang="en-US" sz="1600" kern="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US" sz="1600" b="1" u="sng" dirty="0">
                <a:solidFill>
                  <a:schemeClr val="tx1"/>
                </a:solidFill>
                <a:cs typeface="Arial"/>
              </a:rPr>
              <a:t>Observation </a:t>
            </a:r>
            <a:r>
              <a:rPr lang="en-US" sz="1600" b="1" dirty="0">
                <a:solidFill>
                  <a:schemeClr val="tx1"/>
                </a:solidFill>
                <a:cs typeface="Arial"/>
              </a:rPr>
              <a:t>:</a:t>
            </a:r>
            <a:r>
              <a:rPr lang="en-US" sz="1600" dirty="0">
                <a:solidFill>
                  <a:schemeClr val="tx1"/>
                </a:solidFill>
                <a:cs typeface="Arial"/>
              </a:rPr>
              <a:t>  Intelligence BN Mission Statement requires modification upon METL validation via DC CD&amp;I Decision Memorandum</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u="sng" dirty="0">
                <a:solidFill>
                  <a:schemeClr val="tx1"/>
                </a:solidFill>
                <a:cs typeface="Arial"/>
              </a:rPr>
              <a:t>Discussion</a:t>
            </a:r>
            <a:r>
              <a:rPr lang="en-US" sz="1600" b="1" dirty="0">
                <a:solidFill>
                  <a:schemeClr val="tx1"/>
                </a:solidFill>
                <a:cs typeface="Arial"/>
              </a:rPr>
              <a:t>: </a:t>
            </a:r>
            <a:r>
              <a:rPr lang="en-US" sz="1600" dirty="0">
                <a:solidFill>
                  <a:schemeClr val="tx1"/>
                </a:solidFill>
                <a:cs typeface="Arial"/>
              </a:rPr>
              <a:t> The inclusion of MET 2.1.2 Conduct Intelligence Support will require the Intelligence Battalion Mission Statement to be modified to incorporate validated tasks.</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dirty="0">
                <a:solidFill>
                  <a:schemeClr val="tx1"/>
                </a:solidFill>
                <a:cs typeface="Arial"/>
              </a:rPr>
              <a:t>	</a:t>
            </a:r>
            <a:r>
              <a:rPr lang="en-US" sz="1600" b="1" u="sng" dirty="0">
                <a:solidFill>
                  <a:schemeClr val="tx1"/>
                </a:solidFill>
                <a:cs typeface="Arial"/>
              </a:rPr>
              <a:t>Recommendation</a:t>
            </a:r>
            <a:r>
              <a:rPr lang="en-US" sz="1600" b="1" dirty="0">
                <a:solidFill>
                  <a:schemeClr val="tx1"/>
                </a:solidFill>
                <a:cs typeface="Arial"/>
              </a:rPr>
              <a:t>:</a:t>
            </a:r>
            <a:r>
              <a:rPr lang="en-US" sz="1600" dirty="0">
                <a:solidFill>
                  <a:schemeClr val="tx1"/>
                </a:solidFill>
                <a:cs typeface="Arial"/>
              </a:rPr>
              <a:t>  Coordination w/TFSD Command Element Branch and DCI will</a:t>
            </a:r>
          </a:p>
          <a:p>
            <a:pPr marL="0" indent="0">
              <a:spcBef>
                <a:spcPts val="0"/>
              </a:spcBef>
              <a:buNone/>
            </a:pPr>
            <a:r>
              <a:rPr lang="en-US" sz="1600" dirty="0">
                <a:solidFill>
                  <a:schemeClr val="tx1"/>
                </a:solidFill>
                <a:cs typeface="Arial"/>
              </a:rPr>
              <a:t>                    be conducted.</a:t>
            </a:r>
          </a:p>
          <a:p>
            <a:pPr marL="0" lvl="1" indent="0">
              <a:spcBef>
                <a:spcPts val="0"/>
              </a:spcBef>
              <a:buNone/>
            </a:pPr>
            <a:endParaRPr lang="en-US" sz="1600" u="sng" kern="0" dirty="0">
              <a:latin typeface="Arial" panose="020B0604020202020204" pitchFamily="34" charset="0"/>
              <a:cs typeface="Arial" panose="020B0604020202020204" pitchFamily="34" charset="0"/>
            </a:endParaRPr>
          </a:p>
          <a:p>
            <a:pPr marL="0" indent="0">
              <a:buNone/>
            </a:pPr>
            <a:endParaRPr lang="en-US" sz="1600" kern="0" dirty="0">
              <a:solidFill>
                <a:schemeClr val="tx1"/>
              </a:solidFill>
              <a:latin typeface="Arial" panose="020B0604020202020204" pitchFamily="34" charset="0"/>
              <a:ea typeface="+mn-lt"/>
              <a:cs typeface="Arial" panose="020B0604020202020204" pitchFamily="34" charset="0"/>
            </a:endParaRPr>
          </a:p>
          <a:p>
            <a:pPr marL="0" indent="0">
              <a:buNone/>
            </a:pPr>
            <a:endParaRPr lang="en-US" sz="1400" kern="0" dirty="0">
              <a:solidFill>
                <a:srgbClr val="002060"/>
              </a:solidFill>
              <a:latin typeface="Arial" panose="020B0604020202020204" pitchFamily="34" charset="0"/>
              <a:cs typeface="Arial" panose="020B0604020202020204" pitchFamily="34" charset="0"/>
            </a:endParaRPr>
          </a:p>
          <a:p>
            <a:pPr marL="0" indent="0">
              <a:buNone/>
            </a:pPr>
            <a:endParaRPr lang="en-US" sz="900" kern="0" dirty="0">
              <a:solidFill>
                <a:srgbClr val="002060"/>
              </a:solidFill>
              <a:cs typeface="Arial"/>
            </a:endParaRPr>
          </a:p>
        </p:txBody>
      </p:sp>
      <p:sp>
        <p:nvSpPr>
          <p:cNvPr id="6" name="Slide Number Placeholder 3">
            <a:extLst>
              <a:ext uri="{FF2B5EF4-FFF2-40B4-BE49-F238E27FC236}">
                <a16:creationId xmlns:a16="http://schemas.microsoft.com/office/drawing/2014/main" id="{ABB1DC7A-1575-BA30-1F76-1BFE956F3BA5}"/>
              </a:ext>
            </a:extLst>
          </p:cNvPr>
          <p:cNvSpPr txBox="1">
            <a:spLocks/>
          </p:cNvSpPr>
          <p:nvPr/>
        </p:nvSpPr>
        <p:spPr>
          <a:xfrm>
            <a:off x="8482012" y="6250290"/>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27</a:t>
            </a:fld>
            <a:endParaRPr lang="en-US" sz="1200" dirty="0"/>
          </a:p>
        </p:txBody>
      </p:sp>
      <p:sp>
        <p:nvSpPr>
          <p:cNvPr id="7" name="Footer Placeholder 1">
            <a:extLst>
              <a:ext uri="{FF2B5EF4-FFF2-40B4-BE49-F238E27FC236}">
                <a16:creationId xmlns:a16="http://schemas.microsoft.com/office/drawing/2014/main" id="{86903B0F-E817-34C6-1720-F9731EF8379A}"/>
              </a:ext>
            </a:extLst>
          </p:cNvPr>
          <p:cNvSpPr txBox="1">
            <a:spLocks/>
          </p:cNvSpPr>
          <p:nvPr/>
        </p:nvSpPr>
        <p:spPr>
          <a:xfrm>
            <a:off x="341644" y="6250290"/>
            <a:ext cx="181121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sz="1200" dirty="0"/>
              <a:t>MAR 2026-CUI</a:t>
            </a:r>
          </a:p>
        </p:txBody>
      </p:sp>
    </p:spTree>
    <p:extLst>
      <p:ext uri="{BB962C8B-B14F-4D97-AF65-F5344CB8AC3E}">
        <p14:creationId xmlns:p14="http://schemas.microsoft.com/office/powerpoint/2010/main" val="138689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071572" y="1430718"/>
          <a:ext cx="5001345" cy="1715490"/>
        </p:xfrm>
        <a:graphic>
          <a:graphicData uri="http://schemas.openxmlformats.org/drawingml/2006/table">
            <a:tbl>
              <a:tblPr/>
              <a:tblGrid>
                <a:gridCol w="1306988">
                  <a:extLst>
                    <a:ext uri="{9D8B030D-6E8A-4147-A177-3AD203B41FA5}">
                      <a16:colId xmlns:a16="http://schemas.microsoft.com/office/drawing/2014/main" val="20000"/>
                    </a:ext>
                  </a:extLst>
                </a:gridCol>
                <a:gridCol w="602540">
                  <a:extLst>
                    <a:ext uri="{9D8B030D-6E8A-4147-A177-3AD203B41FA5}">
                      <a16:colId xmlns:a16="http://schemas.microsoft.com/office/drawing/2014/main" val="20001"/>
                    </a:ext>
                  </a:extLst>
                </a:gridCol>
                <a:gridCol w="615745">
                  <a:extLst>
                    <a:ext uri="{9D8B030D-6E8A-4147-A177-3AD203B41FA5}">
                      <a16:colId xmlns:a16="http://schemas.microsoft.com/office/drawing/2014/main" val="20002"/>
                    </a:ext>
                  </a:extLst>
                </a:gridCol>
                <a:gridCol w="595901">
                  <a:extLst>
                    <a:ext uri="{9D8B030D-6E8A-4147-A177-3AD203B41FA5}">
                      <a16:colId xmlns:a16="http://schemas.microsoft.com/office/drawing/2014/main" val="20003"/>
                    </a:ext>
                  </a:extLst>
                </a:gridCol>
                <a:gridCol w="629454">
                  <a:extLst>
                    <a:ext uri="{9D8B030D-6E8A-4147-A177-3AD203B41FA5}">
                      <a16:colId xmlns:a16="http://schemas.microsoft.com/office/drawing/2014/main" val="20004"/>
                    </a:ext>
                  </a:extLst>
                </a:gridCol>
                <a:gridCol w="610910">
                  <a:extLst>
                    <a:ext uri="{9D8B030D-6E8A-4147-A177-3AD203B41FA5}">
                      <a16:colId xmlns:a16="http://schemas.microsoft.com/office/drawing/2014/main" val="20005"/>
                    </a:ext>
                  </a:extLst>
                </a:gridCol>
                <a:gridCol w="639807">
                  <a:extLst>
                    <a:ext uri="{9D8B030D-6E8A-4147-A177-3AD203B41FA5}">
                      <a16:colId xmlns:a16="http://schemas.microsoft.com/office/drawing/2014/main" val="20006"/>
                    </a:ext>
                  </a:extLst>
                </a:gridCol>
              </a:tblGrid>
              <a:tr h="715134">
                <a:tc>
                  <a:txBody>
                    <a:bodyPr/>
                    <a:lstStyle/>
                    <a:p>
                      <a:pPr algn="ctr" fontAlgn="b"/>
                      <a:r>
                        <a:rPr lang="en-US" sz="900" b="1" i="0" u="none" strike="noStrike" dirty="0">
                          <a:solidFill>
                            <a:schemeClr val="tx1"/>
                          </a:solidFill>
                          <a:effectLst/>
                          <a:latin typeface="+mn-lt"/>
                        </a:rPr>
                        <a:t>    AAV BN</a:t>
                      </a:r>
                    </a:p>
                    <a:p>
                      <a:pPr algn="ctr" fontAlgn="b"/>
                      <a:r>
                        <a:rPr lang="en-US" sz="900" b="1" i="0" u="none" strike="noStrike" dirty="0">
                          <a:solidFill>
                            <a:schemeClr val="tx1"/>
                          </a:solidFill>
                          <a:effectLst/>
                          <a:latin typeface="+mn-lt"/>
                        </a:rPr>
                        <a:t>T/O</a:t>
                      </a:r>
                    </a:p>
                    <a:p>
                      <a:pPr algn="ctr" fontAlgn="b"/>
                      <a:r>
                        <a:rPr lang="en-US" sz="900" b="1" i="0" u="none" strike="noStrike" dirty="0">
                          <a:solidFill>
                            <a:schemeClr val="tx1"/>
                          </a:solidFill>
                          <a:effectLst/>
                          <a:latin typeface="+mn-lt"/>
                        </a:rPr>
                        <a:t>Critical MOS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900" b="1" i="0" u="none" strike="noStrike" dirty="0">
                          <a:solidFill>
                            <a:schemeClr val="tx1"/>
                          </a:solidFill>
                          <a:effectLst/>
                          <a:latin typeface="Calibri"/>
                        </a:rPr>
                        <a:t>MCT 1.1.2 Provide Forces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1.4.1.1 Conduct Breaching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1.6.1 Conduct Offensive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1.6.4 Conduct Defensive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1.12.1 Conduct Amphibious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5.3.2 Establish Means for Command and Control</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66726">
                <a:tc>
                  <a:txBody>
                    <a:bodyPr/>
                    <a:lstStyle/>
                    <a:p>
                      <a:pPr algn="l" rtl="0" fontAlgn="ctr"/>
                      <a:r>
                        <a:rPr lang="en-US" sz="900" b="0" i="0" u="none" strike="noStrike" dirty="0">
                          <a:solidFill>
                            <a:schemeClr val="tx1"/>
                          </a:solidFill>
                          <a:effectLst/>
                          <a:latin typeface="+mn-lt"/>
                        </a:rPr>
                        <a:t>1803 AAV Officer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6726">
                <a:tc>
                  <a:txBody>
                    <a:bodyPr/>
                    <a:lstStyle/>
                    <a:p>
                      <a:pPr algn="l" rtl="0" fontAlgn="ctr"/>
                      <a:r>
                        <a:rPr lang="en-US" sz="900" b="0" i="0" u="none" strike="noStrike" dirty="0">
                          <a:solidFill>
                            <a:schemeClr val="tx1"/>
                          </a:solidFill>
                          <a:effectLst/>
                          <a:latin typeface="+mn-lt"/>
                        </a:rPr>
                        <a:t>2141</a:t>
                      </a:r>
                      <a:r>
                        <a:rPr lang="en-US" sz="900" b="0" i="0" u="none" strike="noStrike" baseline="0" dirty="0">
                          <a:solidFill>
                            <a:schemeClr val="tx1"/>
                          </a:solidFill>
                          <a:effectLst/>
                          <a:latin typeface="+mn-lt"/>
                        </a:rPr>
                        <a:t> Amtrac Repair/Tech</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6726">
                <a:tc>
                  <a:txBody>
                    <a:bodyPr/>
                    <a:lstStyle/>
                    <a:p>
                      <a:pPr algn="l" rtl="0" fontAlgn="ctr"/>
                      <a:r>
                        <a:rPr lang="en-US" sz="900" b="0" i="0" u="none" strike="noStrike" dirty="0">
                          <a:solidFill>
                            <a:schemeClr val="tx1"/>
                          </a:solidFill>
                          <a:effectLst/>
                          <a:latin typeface="+mn-lt"/>
                        </a:rPr>
                        <a:t>2841 Systems Repairer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6726">
                <a:tc>
                  <a:txBody>
                    <a:bodyPr/>
                    <a:lstStyle/>
                    <a:p>
                      <a:pPr algn="l" rtl="0" fontAlgn="ctr"/>
                      <a:r>
                        <a:rPr lang="en-US" sz="900" b="0" i="0" u="none" strike="noStrike" dirty="0">
                          <a:solidFill>
                            <a:schemeClr val="tx1"/>
                          </a:solidFill>
                          <a:effectLst/>
                          <a:latin typeface="+mn-lt"/>
                        </a:rPr>
                        <a:t>0621 Field Radio Operator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6726">
                <a:tc>
                  <a:txBody>
                    <a:bodyPr/>
                    <a:lstStyle/>
                    <a:p>
                      <a:pPr algn="l" rtl="0" fontAlgn="ctr"/>
                      <a:r>
                        <a:rPr lang="en-US" sz="900" b="0" i="0" u="none" strike="noStrike" dirty="0">
                          <a:solidFill>
                            <a:schemeClr val="tx1"/>
                          </a:solidFill>
                          <a:effectLst/>
                          <a:latin typeface="+mn-lt"/>
                        </a:rPr>
                        <a:t>0651 Cybernet  Ops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6726">
                <a:tc>
                  <a:txBody>
                    <a:bodyPr/>
                    <a:lstStyle/>
                    <a:p>
                      <a:pPr algn="l" rtl="0" fontAlgn="ctr"/>
                      <a:r>
                        <a:rPr lang="en-US" sz="900" b="0" i="0" u="none" strike="noStrike" dirty="0">
                          <a:solidFill>
                            <a:srgbClr val="000000"/>
                          </a:solidFill>
                          <a:effectLst/>
                          <a:latin typeface="+mn-lt"/>
                        </a:rPr>
                        <a:t>8404</a:t>
                      </a:r>
                      <a:r>
                        <a:rPr lang="en-US" sz="900" b="0" i="0" u="none" strike="noStrike" baseline="0" dirty="0">
                          <a:solidFill>
                            <a:srgbClr val="000000"/>
                          </a:solidFill>
                          <a:effectLst/>
                          <a:latin typeface="+mn-lt"/>
                        </a:rPr>
                        <a:t> Corpsman</a:t>
                      </a:r>
                      <a:endParaRPr lang="en-US" sz="900" b="0" i="0" u="none" strike="noStrike" dirty="0">
                        <a:solidFill>
                          <a:srgbClr val="000000"/>
                        </a:solidFill>
                        <a:effectLst/>
                        <a:latin typeface="+mn-lt"/>
                      </a:endParaRP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4057945" y="3157774"/>
          <a:ext cx="5010785" cy="1818315"/>
        </p:xfrm>
        <a:graphic>
          <a:graphicData uri="http://schemas.openxmlformats.org/drawingml/2006/table">
            <a:tbl>
              <a:tblPr/>
              <a:tblGrid>
                <a:gridCol w="427822">
                  <a:extLst>
                    <a:ext uri="{9D8B030D-6E8A-4147-A177-3AD203B41FA5}">
                      <a16:colId xmlns:a16="http://schemas.microsoft.com/office/drawing/2014/main" val="20000"/>
                    </a:ext>
                  </a:extLst>
                </a:gridCol>
                <a:gridCol w="846576">
                  <a:extLst>
                    <a:ext uri="{9D8B030D-6E8A-4147-A177-3AD203B41FA5}">
                      <a16:colId xmlns:a16="http://schemas.microsoft.com/office/drawing/2014/main" val="20001"/>
                    </a:ext>
                  </a:extLst>
                </a:gridCol>
                <a:gridCol w="629771">
                  <a:extLst>
                    <a:ext uri="{9D8B030D-6E8A-4147-A177-3AD203B41FA5}">
                      <a16:colId xmlns:a16="http://schemas.microsoft.com/office/drawing/2014/main" val="20002"/>
                    </a:ext>
                  </a:extLst>
                </a:gridCol>
                <a:gridCol w="640818">
                  <a:extLst>
                    <a:ext uri="{9D8B030D-6E8A-4147-A177-3AD203B41FA5}">
                      <a16:colId xmlns:a16="http://schemas.microsoft.com/office/drawing/2014/main" val="20003"/>
                    </a:ext>
                  </a:extLst>
                </a:gridCol>
                <a:gridCol w="575353">
                  <a:extLst>
                    <a:ext uri="{9D8B030D-6E8A-4147-A177-3AD203B41FA5}">
                      <a16:colId xmlns:a16="http://schemas.microsoft.com/office/drawing/2014/main" val="20004"/>
                    </a:ext>
                  </a:extLst>
                </a:gridCol>
                <a:gridCol w="616450">
                  <a:extLst>
                    <a:ext uri="{9D8B030D-6E8A-4147-A177-3AD203B41FA5}">
                      <a16:colId xmlns:a16="http://schemas.microsoft.com/office/drawing/2014/main" val="20005"/>
                    </a:ext>
                  </a:extLst>
                </a:gridCol>
                <a:gridCol w="626723">
                  <a:extLst>
                    <a:ext uri="{9D8B030D-6E8A-4147-A177-3AD203B41FA5}">
                      <a16:colId xmlns:a16="http://schemas.microsoft.com/office/drawing/2014/main" val="20006"/>
                    </a:ext>
                  </a:extLst>
                </a:gridCol>
                <a:gridCol w="647272">
                  <a:extLst>
                    <a:ext uri="{9D8B030D-6E8A-4147-A177-3AD203B41FA5}">
                      <a16:colId xmlns:a16="http://schemas.microsoft.com/office/drawing/2014/main" val="20007"/>
                    </a:ext>
                  </a:extLst>
                </a:gridCol>
              </a:tblGrid>
              <a:tr h="661592">
                <a:tc>
                  <a:txBody>
                    <a:bodyPr/>
                    <a:lstStyle/>
                    <a:p>
                      <a:pPr algn="ctr" fontAlgn="ctr"/>
                      <a:r>
                        <a:rPr lang="en-US" sz="900" b="0" i="0" u="none" strike="noStrike" dirty="0">
                          <a:solidFill>
                            <a:schemeClr val="tx1"/>
                          </a:solidFill>
                          <a:effectLst/>
                          <a:latin typeface="Calibri"/>
                        </a:rPr>
                        <a:t>MEE</a:t>
                      </a:r>
                    </a:p>
                    <a:p>
                      <a:pPr algn="ctr" fontAlgn="ctr"/>
                      <a:endParaRPr lang="en-US" sz="900" b="0" i="0" u="none" strike="noStrike" dirty="0">
                        <a:solidFill>
                          <a:schemeClr val="tx1"/>
                        </a:solidFill>
                        <a:effectLst/>
                        <a:latin typeface="Calibri"/>
                      </a:endParaRPr>
                    </a:p>
                    <a:p>
                      <a:pPr algn="ctr" fontAlgn="ctr"/>
                      <a:r>
                        <a:rPr lang="en-US" sz="900" b="0" i="0" u="none" strike="noStrike" dirty="0">
                          <a:solidFill>
                            <a:schemeClr val="tx1"/>
                          </a:solidFill>
                          <a:effectLst/>
                          <a:latin typeface="Calibri"/>
                        </a:rPr>
                        <a:t>TAMCN</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900" b="0" i="0" u="none" strike="noStrike" dirty="0">
                          <a:solidFill>
                            <a:schemeClr val="tx1"/>
                          </a:solidFill>
                          <a:effectLst/>
                          <a:latin typeface="Arial"/>
                        </a:rPr>
                        <a:t>NOMEN-CLATURE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t"/>
                      <a:r>
                        <a:rPr lang="en-US" sz="900" b="1" i="0" u="none" strike="noStrike" dirty="0">
                          <a:solidFill>
                            <a:schemeClr val="tx1"/>
                          </a:solidFill>
                          <a:effectLst/>
                          <a:latin typeface="Calibri"/>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256969">
                <a:tc>
                  <a:txBody>
                    <a:bodyPr/>
                    <a:lstStyle/>
                    <a:p>
                      <a:pPr algn="l" fontAlgn="b"/>
                      <a:r>
                        <a:rPr lang="en-US" sz="900" b="0" i="0" u="none" strike="noStrike" dirty="0">
                          <a:solidFill>
                            <a:schemeClr val="tx1"/>
                          </a:solidFill>
                          <a:effectLst/>
                          <a:latin typeface="+mn-lt"/>
                        </a:rPr>
                        <a:t>B1315</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Launcher, MK-154, MOD 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4975">
                <a:tc>
                  <a:txBody>
                    <a:bodyPr/>
                    <a:lstStyle/>
                    <a:p>
                      <a:pPr algn="l" fontAlgn="b"/>
                      <a:r>
                        <a:rPr lang="en-US" sz="900" b="0" i="0" u="none" strike="noStrike" dirty="0">
                          <a:solidFill>
                            <a:schemeClr val="tx1"/>
                          </a:solidFill>
                          <a:effectLst/>
                          <a:latin typeface="+mn-lt"/>
                        </a:rPr>
                        <a:t>E0796</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C4, AAVC7A1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2225">
                <a:tc>
                  <a:txBody>
                    <a:bodyPr/>
                    <a:lstStyle/>
                    <a:p>
                      <a:pPr algn="l" fontAlgn="b"/>
                      <a:r>
                        <a:rPr lang="en-US" sz="900" b="0" i="0" u="none" strike="noStrike" dirty="0">
                          <a:solidFill>
                            <a:schemeClr val="tx1"/>
                          </a:solidFill>
                          <a:effectLst/>
                          <a:latin typeface="+mn-lt"/>
                        </a:rPr>
                        <a:t>E0846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Personnel, AAVP7A1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2225">
                <a:tc>
                  <a:txBody>
                    <a:bodyPr/>
                    <a:lstStyle/>
                    <a:p>
                      <a:pPr algn="l" fontAlgn="b"/>
                      <a:r>
                        <a:rPr lang="en-US" sz="900" b="0" i="0" u="none" strike="noStrike" dirty="0">
                          <a:solidFill>
                            <a:schemeClr val="tx1"/>
                          </a:solidFill>
                          <a:effectLst/>
                          <a:latin typeface="+mn-lt"/>
                        </a:rPr>
                        <a:t>E0856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Recovery, AAVR7A1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4057945" y="4629941"/>
          <a:ext cx="5010785" cy="2016442"/>
        </p:xfrm>
        <a:graphic>
          <a:graphicData uri="http://schemas.openxmlformats.org/drawingml/2006/table">
            <a:tbl>
              <a:tblPr/>
              <a:tblGrid>
                <a:gridCol w="1281266">
                  <a:extLst>
                    <a:ext uri="{9D8B030D-6E8A-4147-A177-3AD203B41FA5}">
                      <a16:colId xmlns:a16="http://schemas.microsoft.com/office/drawing/2014/main" val="20000"/>
                    </a:ext>
                  </a:extLst>
                </a:gridCol>
                <a:gridCol w="606175">
                  <a:extLst>
                    <a:ext uri="{9D8B030D-6E8A-4147-A177-3AD203B41FA5}">
                      <a16:colId xmlns:a16="http://schemas.microsoft.com/office/drawing/2014/main" val="20001"/>
                    </a:ext>
                  </a:extLst>
                </a:gridCol>
                <a:gridCol w="593897">
                  <a:extLst>
                    <a:ext uri="{9D8B030D-6E8A-4147-A177-3AD203B41FA5}">
                      <a16:colId xmlns:a16="http://schemas.microsoft.com/office/drawing/2014/main" val="20002"/>
                    </a:ext>
                  </a:extLst>
                </a:gridCol>
                <a:gridCol w="618454">
                  <a:extLst>
                    <a:ext uri="{9D8B030D-6E8A-4147-A177-3AD203B41FA5}">
                      <a16:colId xmlns:a16="http://schemas.microsoft.com/office/drawing/2014/main" val="20003"/>
                    </a:ext>
                  </a:extLst>
                </a:gridCol>
                <a:gridCol w="595901">
                  <a:extLst>
                    <a:ext uri="{9D8B030D-6E8A-4147-A177-3AD203B41FA5}">
                      <a16:colId xmlns:a16="http://schemas.microsoft.com/office/drawing/2014/main" val="20004"/>
                    </a:ext>
                  </a:extLst>
                </a:gridCol>
                <a:gridCol w="647272">
                  <a:extLst>
                    <a:ext uri="{9D8B030D-6E8A-4147-A177-3AD203B41FA5}">
                      <a16:colId xmlns:a16="http://schemas.microsoft.com/office/drawing/2014/main" val="20005"/>
                    </a:ext>
                  </a:extLst>
                </a:gridCol>
                <a:gridCol w="667820">
                  <a:extLst>
                    <a:ext uri="{9D8B030D-6E8A-4147-A177-3AD203B41FA5}">
                      <a16:colId xmlns:a16="http://schemas.microsoft.com/office/drawing/2014/main" val="20006"/>
                    </a:ext>
                  </a:extLst>
                </a:gridCol>
              </a:tblGrid>
              <a:tr h="753814">
                <a:tc>
                  <a:txBody>
                    <a:bodyPr/>
                    <a:lstStyle/>
                    <a:p>
                      <a:pPr algn="ctr" fontAlgn="ctr"/>
                      <a:r>
                        <a:rPr lang="en-US" sz="900" b="0" i="0" u="none" strike="noStrike" dirty="0">
                          <a:solidFill>
                            <a:schemeClr val="tx1"/>
                          </a:solidFill>
                          <a:effectLst/>
                          <a:latin typeface="Calibri" panose="020F0502020204030204" pitchFamily="34" charset="0"/>
                          <a:cs typeface="Calibri" panose="020F0502020204030204" pitchFamily="34" charset="0"/>
                        </a:rPr>
                        <a:t>TRAINING EVENTS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AAV-CSS-7002</a:t>
                      </a:r>
                      <a:r>
                        <a:rPr lang="en-US" sz="900" b="0" i="0" u="none" strike="noStrike" baseline="0" dirty="0">
                          <a:solidFill>
                            <a:srgbClr val="000000"/>
                          </a:solidFill>
                          <a:effectLst/>
                          <a:latin typeface="Calibri" panose="020F0502020204030204" pitchFamily="34" charset="0"/>
                          <a:cs typeface="Calibri" panose="020F0502020204030204" pitchFamily="34" charset="0"/>
                        </a:rPr>
                        <a:t> Conduct Recovery and Evacuation Operations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CIED-OPS-7001 Operate in Environ with an</a:t>
                      </a:r>
                      <a:r>
                        <a:rPr lang="en-US" sz="900" b="0" i="0" u="none" strike="noStrike" baseline="0" dirty="0">
                          <a:solidFill>
                            <a:srgbClr val="000000"/>
                          </a:solidFill>
                          <a:effectLst/>
                          <a:latin typeface="Calibri" panose="020F0502020204030204" pitchFamily="34" charset="0"/>
                          <a:cs typeface="Calibri" panose="020F0502020204030204" pitchFamily="34" charset="0"/>
                        </a:rPr>
                        <a:t> IED Threat</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16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en-US" sz="900" dirty="0">
                          <a:latin typeface="Calibri" panose="020F0502020204030204" pitchFamily="34" charset="0"/>
                          <a:cs typeface="Calibri" panose="020F0502020204030204" pitchFamily="34" charset="0"/>
                        </a:rPr>
                        <a:t>AAV-CSS-6001- Employ Combat Trains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1656">
                <a:tc>
                  <a:txBody>
                    <a:bodyPr/>
                    <a:lstStyle/>
                    <a:p>
                      <a:pPr marL="0" marR="0" lvl="0" indent="-225425"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AAV-CBST-5001 Support a Breach</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8" y="1462728"/>
            <a:ext cx="959582" cy="851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308" r="55252" b="27178"/>
          <a:stretch/>
        </p:blipFill>
        <p:spPr>
          <a:xfrm>
            <a:off x="1337188" y="1217928"/>
            <a:ext cx="2664542" cy="3193645"/>
          </a:xfrm>
          <a:prstGeom prst="rect">
            <a:avLst/>
          </a:prstGeom>
          <a:ln w="38100">
            <a:solidFill>
              <a:srgbClr val="FF0000"/>
            </a:solidFill>
          </a:ln>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587" y="3565850"/>
            <a:ext cx="3159304" cy="230069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1055077" y="191303"/>
            <a:ext cx="8069868" cy="673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charset="0"/>
                <a:cs typeface="Times New Roman" pitchFamily="18" charset="0"/>
              </a:rPr>
              <a:t>MET Data Alignments within </a:t>
            </a:r>
          </a:p>
          <a:p>
            <a:pPr fontAlgn="auto">
              <a:spcAft>
                <a:spcPts val="0"/>
              </a:spcAft>
            </a:pPr>
            <a:r>
              <a:rPr lang="en-US" sz="2400" b="1" dirty="0">
                <a:latin typeface="Arial" charset="0"/>
                <a:cs typeface="Times New Roman" pitchFamily="18" charset="0"/>
              </a:rPr>
              <a:t>ADS Systems Interfaced to DRRS </a:t>
            </a:r>
          </a:p>
        </p:txBody>
      </p:sp>
      <p:sp>
        <p:nvSpPr>
          <p:cNvPr id="13" name="Rectangle 12"/>
          <p:cNvSpPr/>
          <p:nvPr/>
        </p:nvSpPr>
        <p:spPr>
          <a:xfrm>
            <a:off x="2700462" y="1276740"/>
            <a:ext cx="2664541" cy="25420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Personnel Standards / T/O /Critical MOS</a:t>
            </a:r>
          </a:p>
        </p:txBody>
      </p:sp>
      <p:sp>
        <p:nvSpPr>
          <p:cNvPr id="14" name="Rectangle 13"/>
          <p:cNvSpPr/>
          <p:nvPr/>
        </p:nvSpPr>
        <p:spPr>
          <a:xfrm>
            <a:off x="3255948" y="3055652"/>
            <a:ext cx="2109055"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Equipment Standards / T/E / MEE</a:t>
            </a:r>
          </a:p>
        </p:txBody>
      </p:sp>
      <p:sp>
        <p:nvSpPr>
          <p:cNvPr id="15" name="Rectangle 14"/>
          <p:cNvSpPr/>
          <p:nvPr/>
        </p:nvSpPr>
        <p:spPr>
          <a:xfrm>
            <a:off x="3019425" y="4618375"/>
            <a:ext cx="2364442"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Training Standards</a:t>
            </a:r>
          </a:p>
        </p:txBody>
      </p:sp>
      <p:sp>
        <p:nvSpPr>
          <p:cNvPr id="16" name="Rectangle 10"/>
          <p:cNvSpPr>
            <a:spLocks noChangeArrowheads="1"/>
          </p:cNvSpPr>
          <p:nvPr/>
        </p:nvSpPr>
        <p:spPr bwMode="auto">
          <a:xfrm>
            <a:off x="181070" y="5866544"/>
            <a:ext cx="3820660" cy="506757"/>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b="1" dirty="0"/>
              <a:t>Mission Statement and T/O&amp;E support chosen METs</a:t>
            </a:r>
          </a:p>
          <a:p>
            <a:pPr algn="ctr">
              <a:tabLst>
                <a:tab pos="1600200" algn="l"/>
                <a:tab pos="3543300" algn="l"/>
              </a:tabLst>
            </a:pPr>
            <a:r>
              <a:rPr lang="en-US" b="1" dirty="0"/>
              <a:t>MET/METL Review process ensures alignments</a:t>
            </a:r>
          </a:p>
          <a:p>
            <a:pPr algn="ctr">
              <a:tabLst>
                <a:tab pos="1600200" algn="l"/>
                <a:tab pos="3543300" algn="l"/>
              </a:tabLst>
            </a:pPr>
            <a:r>
              <a:rPr lang="en-US" b="1" dirty="0"/>
              <a:t>and data integrity interfaced to </a:t>
            </a:r>
            <a:r>
              <a:rPr lang="en-US" b="1" dirty="0">
                <a:solidFill>
                  <a:srgbClr val="FF0000"/>
                </a:solidFill>
              </a:rPr>
              <a:t>DRRS</a:t>
            </a:r>
            <a:r>
              <a:rPr lang="en-US" b="1" dirty="0"/>
              <a:t>.</a:t>
            </a:r>
          </a:p>
        </p:txBody>
      </p:sp>
      <p:sp>
        <p:nvSpPr>
          <p:cNvPr id="2" name="Footer Placeholder 1">
            <a:extLst>
              <a:ext uri="{FF2B5EF4-FFF2-40B4-BE49-F238E27FC236}">
                <a16:creationId xmlns:a16="http://schemas.microsoft.com/office/drawing/2014/main" id="{48E1127D-8A31-DB42-9D96-D86112B10A60}"/>
              </a:ext>
            </a:extLst>
          </p:cNvPr>
          <p:cNvSpPr>
            <a:spLocks noGrp="1"/>
          </p:cNvSpPr>
          <p:nvPr>
            <p:ph type="ftr" sz="quarter" idx="11"/>
          </p:nvPr>
        </p:nvSpPr>
        <p:spPr>
          <a:xfrm>
            <a:off x="0" y="6408800"/>
            <a:ext cx="1803400" cy="349802"/>
          </a:xfrm>
        </p:spPr>
        <p:txBody>
          <a:bodyPr/>
          <a:lstStyle/>
          <a:p>
            <a:r>
              <a:rPr lang="en-US" dirty="0">
                <a:solidFill>
                  <a:schemeClr val="tx1"/>
                </a:solidFill>
              </a:rPr>
              <a:t>MAR 2026-CUI</a:t>
            </a:r>
            <a:endParaRPr lang="en-US" dirty="0">
              <a:solidFill>
                <a:srgbClr val="669900"/>
              </a:solidFill>
            </a:endParaRPr>
          </a:p>
        </p:txBody>
      </p:sp>
      <p:sp>
        <p:nvSpPr>
          <p:cNvPr id="3" name="Slide Number Placeholder 2">
            <a:extLst>
              <a:ext uri="{FF2B5EF4-FFF2-40B4-BE49-F238E27FC236}">
                <a16:creationId xmlns:a16="http://schemas.microsoft.com/office/drawing/2014/main" id="{6EEC3965-7A0A-6557-6801-CA066BB40B1B}"/>
              </a:ext>
            </a:extLst>
          </p:cNvPr>
          <p:cNvSpPr>
            <a:spLocks noGrp="1"/>
          </p:cNvSpPr>
          <p:nvPr>
            <p:ph type="sldNum" sz="quarter" idx="12"/>
          </p:nvPr>
        </p:nvSpPr>
        <p:spPr>
          <a:xfrm>
            <a:off x="6991345" y="6582882"/>
            <a:ext cx="2133600" cy="365125"/>
          </a:xfrm>
        </p:spPr>
        <p:txBody>
          <a:bodyPr/>
          <a:lstStyle/>
          <a:p>
            <a:fld id="{57D7F152-42F7-4C0B-ACE2-8696607C202E}" type="slidenum">
              <a:rPr lang="en-US" smtClean="0">
                <a:solidFill>
                  <a:schemeClr val="tx1"/>
                </a:solidFill>
              </a:rPr>
              <a:pPr/>
              <a:t>28</a:t>
            </a:fld>
            <a:endParaRPr lang="en-US"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1A752E7-D585-5685-A473-92175EE8F1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163" y="2422838"/>
            <a:ext cx="1015511" cy="1015511"/>
          </a:xfrm>
          <a:prstGeom prst="rect">
            <a:avLst/>
          </a:prstGeom>
        </p:spPr>
      </p:pic>
      <p:sp>
        <p:nvSpPr>
          <p:cNvPr id="11" name="Rectangle 10">
            <a:extLst>
              <a:ext uri="{FF2B5EF4-FFF2-40B4-BE49-F238E27FC236}">
                <a16:creationId xmlns:a16="http://schemas.microsoft.com/office/drawing/2014/main" id="{61FB1650-6C71-D97B-C3CA-5B227CA3434B}"/>
              </a:ext>
            </a:extLst>
          </p:cNvPr>
          <p:cNvSpPr/>
          <p:nvPr/>
        </p:nvSpPr>
        <p:spPr>
          <a:xfrm>
            <a:off x="1637288" y="6385470"/>
            <a:ext cx="2364442" cy="3731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DETAILS ON MCTIMS TASK MASTER MODULE USE IN BACKUPS</a:t>
            </a:r>
          </a:p>
        </p:txBody>
      </p:sp>
    </p:spTree>
    <p:extLst>
      <p:ext uri="{BB962C8B-B14F-4D97-AF65-F5344CB8AC3E}">
        <p14:creationId xmlns:p14="http://schemas.microsoft.com/office/powerpoint/2010/main" val="388595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4536281" y="1461177"/>
            <a:ext cx="45196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Unit capabilities, manned / resourced, supporting current mission requirements.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changes requires stakeholder coordination across echelons.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“Future” Force Design </a:t>
            </a:r>
            <a:r>
              <a:rPr lang="en-US" sz="1200" dirty="0">
                <a:solidFill>
                  <a:srgbClr val="FF0000"/>
                </a:solidFill>
                <a:latin typeface="Arial" panose="020B0604020202020204" pitchFamily="34" charset="0"/>
                <a:cs typeface="Arial" panose="020B0604020202020204" pitchFamily="34" charset="0"/>
              </a:rPr>
              <a:t>developed METs are </a:t>
            </a:r>
            <a:r>
              <a:rPr lang="en-US" sz="1200" u="sng" dirty="0">
                <a:solidFill>
                  <a:srgbClr val="FF0000"/>
                </a:solidFill>
                <a:latin typeface="Arial" panose="020B0604020202020204" pitchFamily="34" charset="0"/>
                <a:cs typeface="Arial" panose="020B0604020202020204" pitchFamily="34" charset="0"/>
              </a:rPr>
              <a:t>NOT</a:t>
            </a:r>
            <a:r>
              <a:rPr lang="en-US" sz="1200" dirty="0">
                <a:solidFill>
                  <a:srgbClr val="FF0000"/>
                </a:solidFill>
                <a:latin typeface="Arial" panose="020B0604020202020204" pitchFamily="34" charset="0"/>
                <a:cs typeface="Arial" panose="020B0604020202020204" pitchFamily="34" charset="0"/>
              </a:rPr>
              <a:t> incorporated into current Core METLs but assist TECOM in necessary experimentation, curriculum and training roadmap development.</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08" name="Rectangle 6"/>
          <p:cNvSpPr>
            <a:spLocks noChangeArrowheads="1"/>
          </p:cNvSpPr>
          <p:nvPr/>
        </p:nvSpPr>
        <p:spPr bwMode="auto">
          <a:xfrm>
            <a:off x="23812" y="1441928"/>
            <a:ext cx="4467226" cy="18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CD&amp;I / TECOM FYXX MARADMIN announces coordinated MET/METL / T&amp;R Manual / TMT Reviews</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Physical or Virtual</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Date and Location</a:t>
            </a:r>
          </a:p>
          <a:p>
            <a:pPr marL="628650" lvl="2" indent="-171450" algn="just">
              <a:spcBef>
                <a:spcPts val="0"/>
              </a:spcBef>
              <a:buFont typeface="Wingdings" panose="05000000000000000000" pitchFamily="2" charset="2"/>
              <a:buChar char="Ø"/>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Reviews are coordinated w/Principal Advisor orgs and conducted ISO Service priorities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refinement/modification addresses mission or structure change, resource or training requirements, or deficiencies requiring resolution.</a:t>
            </a:r>
            <a:endParaRPr lang="en-US" sz="1200" dirty="0">
              <a:solidFill>
                <a:srgbClr val="FF0000"/>
              </a:solidFill>
              <a:latin typeface="Arial" panose="020B0604020202020204" pitchFamily="34" charset="0"/>
              <a:cs typeface="Arial" panose="020B0604020202020204" pitchFamily="34" charset="0"/>
            </a:endParaRPr>
          </a:p>
        </p:txBody>
      </p:sp>
      <p:sp>
        <p:nvSpPr>
          <p:cNvPr id="21509" name="Rectangle 6"/>
          <p:cNvSpPr>
            <a:spLocks noChangeArrowheads="1"/>
          </p:cNvSpPr>
          <p:nvPr/>
        </p:nvSpPr>
        <p:spPr bwMode="auto">
          <a:xfrm>
            <a:off x="0" y="3942654"/>
            <a:ext cx="4495800" cy="2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 Mission Statement should support chosen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Workshop “data-driven” deliverables are staffed via DON / ETMS2 for O6 Principal Advisor and GO (O7) -level review. and comment.</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Identified capabilities/tasks, w/training aligned to the T&amp;R Manual, and man/equip/output standards, provides a Commander the adequate ability to build a Training Plan and to assess his unit’s METL readiness in DRRS.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10" name="Rectangle 6"/>
          <p:cNvSpPr>
            <a:spLocks noChangeArrowheads="1"/>
          </p:cNvSpPr>
          <p:nvPr/>
        </p:nvSpPr>
        <p:spPr bwMode="auto">
          <a:xfrm>
            <a:off x="4467224" y="3991025"/>
            <a:ext cx="4657725" cy="209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GO-staffed MET/METL developed products are validated by CD&amp;I Decision Memorandum. </a:t>
            </a:r>
          </a:p>
          <a:p>
            <a:pPr marL="171450" indent="-171450">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MCTL Branch facilitates MCT/MET changes within MCTIMS Task Master for interface to DRRS providing immediate use as reportable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MAGTF Branches identifies if there is a COI TOECR that corresponds with MEE change recommendation resulting from a METL review and facilitates MEE changes within TFSMS. </a:t>
            </a:r>
          </a:p>
          <a:p>
            <a:pPr marL="742950" lvl="1" indent="-285750">
              <a:lnSpc>
                <a:spcPct val="90000"/>
              </a:lnSpc>
              <a:spcBef>
                <a:spcPct val="20000"/>
              </a:spcBef>
              <a:buFontTx/>
              <a:buChar char="•"/>
            </a:pPr>
            <a:endParaRPr lang="en-US" dirty="0">
              <a:solidFill>
                <a:srgbClr val="000000"/>
              </a:solidFill>
              <a:cs typeface="Times New Roman" pitchFamily="18" charset="0"/>
            </a:endParaRPr>
          </a:p>
        </p:txBody>
      </p:sp>
      <p:sp>
        <p:nvSpPr>
          <p:cNvPr id="21511" name="Text Box 27"/>
          <p:cNvSpPr txBox="1">
            <a:spLocks noChangeArrowheads="1"/>
          </p:cNvSpPr>
          <p:nvPr/>
        </p:nvSpPr>
        <p:spPr bwMode="auto">
          <a:xfrm>
            <a:off x="138112" y="6095260"/>
            <a:ext cx="8867775" cy="307777"/>
          </a:xfrm>
          <a:prstGeom prst="rect">
            <a:avLst/>
          </a:prstGeom>
          <a:solidFill>
            <a:srgbClr val="FFFF00"/>
          </a:solidFill>
          <a:ln w="9525">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solidFill>
                  <a:srgbClr val="000000"/>
                </a:solidFill>
              </a:rPr>
              <a:t>CD&amp;I’s collaborative/coordinated process codified per MCO 3500.110 </a:t>
            </a:r>
          </a:p>
        </p:txBody>
      </p:sp>
      <p:cxnSp>
        <p:nvCxnSpPr>
          <p:cNvPr id="9" name="Straight Connector 8"/>
          <p:cNvCxnSpPr/>
          <p:nvPr/>
        </p:nvCxnSpPr>
        <p:spPr>
          <a:xfrm>
            <a:off x="4467225" y="1352550"/>
            <a:ext cx="19050" cy="456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562350"/>
            <a:ext cx="9144000"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6"/>
          <p:cNvSpPr txBox="1">
            <a:spLocks noChangeArrowheads="1"/>
          </p:cNvSpPr>
          <p:nvPr/>
        </p:nvSpPr>
        <p:spPr bwMode="auto">
          <a:xfrm>
            <a:off x="5692646" y="1140756"/>
            <a:ext cx="2154514" cy="259832"/>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CONSIDERATIONS</a:t>
            </a:r>
          </a:p>
        </p:txBody>
      </p:sp>
      <p:sp>
        <p:nvSpPr>
          <p:cNvPr id="17" name="Text 6"/>
          <p:cNvSpPr txBox="1">
            <a:spLocks noChangeArrowheads="1"/>
          </p:cNvSpPr>
          <p:nvPr/>
        </p:nvSpPr>
        <p:spPr bwMode="auto">
          <a:xfrm flipH="1">
            <a:off x="1296840" y="1113427"/>
            <a:ext cx="2272379"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REVIEW WORKSHOP</a:t>
            </a:r>
          </a:p>
        </p:txBody>
      </p:sp>
      <p:sp>
        <p:nvSpPr>
          <p:cNvPr id="24" name="Text 6"/>
          <p:cNvSpPr txBox="1">
            <a:spLocks noChangeArrowheads="1"/>
          </p:cNvSpPr>
          <p:nvPr/>
        </p:nvSpPr>
        <p:spPr bwMode="auto">
          <a:xfrm flipH="1">
            <a:off x="1295786" y="3604104"/>
            <a:ext cx="2054520"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PROCESS CONTROL</a:t>
            </a:r>
          </a:p>
        </p:txBody>
      </p:sp>
      <p:sp>
        <p:nvSpPr>
          <p:cNvPr id="25" name="Text 6"/>
          <p:cNvSpPr txBox="1">
            <a:spLocks noChangeArrowheads="1"/>
          </p:cNvSpPr>
          <p:nvPr/>
        </p:nvSpPr>
        <p:spPr bwMode="auto">
          <a:xfrm flipH="1">
            <a:off x="5692646" y="3608173"/>
            <a:ext cx="2154514"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ENDSTATE</a:t>
            </a:r>
          </a:p>
        </p:txBody>
      </p:sp>
      <p:sp>
        <p:nvSpPr>
          <p:cNvPr id="18" name="AutoShape 6"/>
          <p:cNvSpPr>
            <a:spLocks noChangeArrowheads="1"/>
          </p:cNvSpPr>
          <p:nvPr/>
        </p:nvSpPr>
        <p:spPr bwMode="auto">
          <a:xfrm flipH="1">
            <a:off x="4136314" y="1198294"/>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19" name="AutoShape 6"/>
          <p:cNvSpPr>
            <a:spLocks noChangeArrowheads="1"/>
          </p:cNvSpPr>
          <p:nvPr/>
        </p:nvSpPr>
        <p:spPr bwMode="auto">
          <a:xfrm flipH="1">
            <a:off x="4136314" y="3639495"/>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 name="Footer Placeholder 2"/>
          <p:cNvSpPr>
            <a:spLocks noGrp="1"/>
          </p:cNvSpPr>
          <p:nvPr>
            <p:ph type="ftr" sz="quarter" idx="11"/>
          </p:nvPr>
        </p:nvSpPr>
        <p:spPr>
          <a:xfrm>
            <a:off x="23812" y="6417214"/>
            <a:ext cx="1485077" cy="365125"/>
          </a:xfrm>
        </p:spPr>
        <p:txBody>
          <a:bodyPr/>
          <a:lstStyle/>
          <a:p>
            <a:r>
              <a:rPr lang="en-US">
                <a:solidFill>
                  <a:schemeClr val="tx1"/>
                </a:solidFill>
              </a:rPr>
              <a:t>MAR 2026-CUI</a:t>
            </a:r>
            <a:endParaRPr lang="en-US" dirty="0">
              <a:solidFill>
                <a:schemeClr val="tx1"/>
              </a:solidFill>
            </a:endParaRPr>
          </a:p>
        </p:txBody>
      </p:sp>
      <p:sp>
        <p:nvSpPr>
          <p:cNvPr id="20" name="Text Box 3"/>
          <p:cNvSpPr txBox="1">
            <a:spLocks noChangeArrowheads="1"/>
          </p:cNvSpPr>
          <p:nvPr/>
        </p:nvSpPr>
        <p:spPr bwMode="auto">
          <a:xfrm>
            <a:off x="0" y="203724"/>
            <a:ext cx="9144000"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Results &amp; Approvals</a:t>
            </a:r>
          </a:p>
        </p:txBody>
      </p:sp>
      <p:sp>
        <p:nvSpPr>
          <p:cNvPr id="2" name="Slide Number Placeholder 1">
            <a:extLst>
              <a:ext uri="{FF2B5EF4-FFF2-40B4-BE49-F238E27FC236}">
                <a16:creationId xmlns:a16="http://schemas.microsoft.com/office/drawing/2014/main" id="{A81BB615-83EF-3C1E-6592-86BC51CAD1A0}"/>
              </a:ext>
            </a:extLst>
          </p:cNvPr>
          <p:cNvSpPr>
            <a:spLocks noGrp="1"/>
          </p:cNvSpPr>
          <p:nvPr>
            <p:ph type="sldNum" sz="quarter" idx="12"/>
          </p:nvPr>
        </p:nvSpPr>
        <p:spPr/>
        <p:txBody>
          <a:bodyPr/>
          <a:lstStyle/>
          <a:p>
            <a:fld id="{57D7F152-42F7-4C0B-ACE2-8696607C202E}" type="slidenum">
              <a:rPr lang="en-US" smtClean="0">
                <a:solidFill>
                  <a:schemeClr val="tx1"/>
                </a:solidFill>
              </a:rPr>
              <a:pPr/>
              <a:t>29</a:t>
            </a:fld>
            <a:endParaRPr lang="en-US" dirty="0">
              <a:solidFill>
                <a:schemeClr val="tx1"/>
              </a:solidFill>
            </a:endParaRPr>
          </a:p>
        </p:txBody>
      </p:sp>
    </p:spTree>
    <p:extLst>
      <p:ext uri="{BB962C8B-B14F-4D97-AF65-F5344CB8AC3E}">
        <p14:creationId xmlns:p14="http://schemas.microsoft.com/office/powerpoint/2010/main" val="56763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Text Box 2"/>
          <p:cNvSpPr txBox="1">
            <a:spLocks noChangeArrowheads="1"/>
          </p:cNvSpPr>
          <p:nvPr/>
        </p:nvSpPr>
        <p:spPr bwMode="auto">
          <a:xfrm>
            <a:off x="384058" y="1671514"/>
            <a:ext cx="8430757" cy="4608954"/>
          </a:xfrm>
          <a:prstGeom prst="rect">
            <a:avLst/>
          </a:prstGeom>
          <a:noFill/>
          <a:ln w="9525">
            <a:noFill/>
            <a:miter lim="800000"/>
            <a:headEnd/>
            <a:tailEnd/>
          </a:ln>
          <a:effectLst/>
        </p:spPr>
        <p:txBody>
          <a:bodyPr wrap="square">
            <a:spAutoFit/>
          </a:bodyPr>
          <a:lstStyle/>
          <a:p>
            <a:pPr>
              <a:lnSpc>
                <a:spcPct val="75000"/>
              </a:lnSpc>
              <a:defRPr/>
            </a:pPr>
            <a:r>
              <a:rPr lang="en-US" sz="1800" b="1" dirty="0">
                <a:latin typeface="Arial" pitchFamily="34" charset="0"/>
                <a:cs typeface="Arial" pitchFamily="34" charset="0"/>
              </a:rPr>
              <a:t> </a:t>
            </a:r>
            <a:r>
              <a:rPr lang="en-US" sz="1400" b="1" dirty="0">
                <a:latin typeface="Arial" panose="020B0604020202020204" pitchFamily="34" charset="0"/>
                <a:cs typeface="Arial" panose="020B0604020202020204" pitchFamily="34" charset="0"/>
              </a:rPr>
              <a:t>DIRLAUTH per MCO 3500.26B (MCTL)</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development of defined content of capabilities/actions/activities expressed as Marine Corps Tasks (MCTs) resident within the Marine Corps Task List (MCTL) and Service Authoritative Database Source (ADS) System MCTIMS interfacing data to </a:t>
            </a:r>
            <a:r>
              <a:rPr lang="en-US" sz="1400" dirty="0">
                <a:solidFill>
                  <a:srgbClr val="FF0000"/>
                </a:solidFill>
                <a:latin typeface="Arial" panose="020B0604020202020204" pitchFamily="34" charset="0"/>
                <a:cs typeface="Arial" panose="020B0604020202020204" pitchFamily="34" charset="0"/>
              </a:rPr>
              <a:t>DRRS</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ensuring MCTs are doctrine-based, provide accurate definitions, and represent all elements of the MAGTF. </a:t>
            </a:r>
          </a:p>
          <a:p>
            <a:pPr algn="just">
              <a:defRPr/>
            </a:pPr>
            <a:endParaRPr lang="en-US" sz="1400" dirty="0">
              <a:latin typeface="Arial" panose="020B0604020202020204" pitchFamily="34" charset="0"/>
              <a:cs typeface="Arial" panose="020B0604020202020204" pitchFamily="34" charset="0"/>
            </a:endParaRPr>
          </a:p>
          <a:p>
            <a:pPr algn="just">
              <a:defRPr/>
            </a:pPr>
            <a:r>
              <a:rPr lang="en-US" sz="1400" b="1" dirty="0">
                <a:latin typeface="Arial" panose="020B0604020202020204" pitchFamily="34" charset="0"/>
                <a:cs typeface="Arial" panose="020B0604020202020204" pitchFamily="34" charset="0"/>
              </a:rPr>
              <a:t>DIRLAUTH per MCO 3500.110 (METL Development) </a:t>
            </a:r>
            <a:r>
              <a:rPr lang="en-US" sz="1400" b="1" dirty="0">
                <a:solidFill>
                  <a:srgbClr val="FF0000"/>
                </a:solidFill>
                <a:latin typeface="Arial" panose="020B0604020202020204" pitchFamily="34" charset="0"/>
                <a:cs typeface="Arial" panose="020B0604020202020204" pitchFamily="34" charset="0"/>
              </a:rPr>
              <a:t>(MAJOR REVISION 2023-2026)</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Codifies Mission-Essential Task/Task List (MET/METL) and associated man/train/equip standards and outputs data development process.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Data represents “as-is” Current Force capabilities; used to develop “to-be” Future Force capabilities.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MET development includes criteria and scale to produce standards to achieve capability outputs assessed for mission support required for MET-based readiness reporting. </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endParaRPr lang="en-US" sz="1400" b="1" dirty="0">
              <a:latin typeface="Arial" panose="020B0604020202020204" pitchFamily="34" charset="0"/>
              <a:cs typeface="Arial" panose="020B0604020202020204" pitchFamily="34" charset="0"/>
            </a:endParaRPr>
          </a:p>
          <a:p>
            <a:pPr algn="just">
              <a:defRPr/>
            </a:pPr>
            <a:endParaRPr lang="en-US" sz="1400" dirty="0">
              <a:latin typeface="Arial" panose="020B0604020202020204" pitchFamily="34" charset="0"/>
              <a:cs typeface="Arial" panose="020B0604020202020204" pitchFamily="34" charset="0"/>
            </a:endParaRPr>
          </a:p>
        </p:txBody>
      </p:sp>
      <p:sp>
        <p:nvSpPr>
          <p:cNvPr id="9222" name="Text Box 3"/>
          <p:cNvSpPr txBox="1">
            <a:spLocks noChangeArrowheads="1"/>
          </p:cNvSpPr>
          <p:nvPr/>
        </p:nvSpPr>
        <p:spPr bwMode="auto">
          <a:xfrm>
            <a:off x="1005390" y="128623"/>
            <a:ext cx="72825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800" b="1" dirty="0">
                <a:latin typeface="Arial" charset="0"/>
                <a:cs typeface="Arial" charset="0"/>
              </a:rPr>
              <a:t>CD&amp;I / CDD </a:t>
            </a:r>
          </a:p>
          <a:p>
            <a:pPr algn="ctr" eaLnBrk="1" hangingPunct="1">
              <a:spcBef>
                <a:spcPts val="0"/>
              </a:spcBef>
            </a:pPr>
            <a:r>
              <a:rPr lang="en-US" altLang="en-US" sz="2800" b="1" dirty="0">
                <a:latin typeface="Arial" charset="0"/>
                <a:cs typeface="Arial" charset="0"/>
              </a:rPr>
              <a:t> Total Force Structure Division </a:t>
            </a:r>
          </a:p>
          <a:p>
            <a:pPr algn="ctr" eaLnBrk="1" hangingPunct="1">
              <a:spcBef>
                <a:spcPts val="0"/>
              </a:spcBef>
            </a:pPr>
            <a:r>
              <a:rPr lang="en-US" altLang="en-US" sz="2800" b="1" dirty="0">
                <a:latin typeface="Arial" charset="0"/>
                <a:cs typeface="Arial" charset="0"/>
              </a:rPr>
              <a:t> MCTL Branch Mission</a:t>
            </a:r>
            <a:endParaRPr lang="en-US" altLang="en-US" sz="2800" b="1" dirty="0">
              <a:solidFill>
                <a:srgbClr val="0066FF"/>
              </a:solidFill>
              <a:latin typeface="Arial" charset="0"/>
              <a:cs typeface="Arial" charset="0"/>
            </a:endParaRPr>
          </a:p>
        </p:txBody>
      </p:sp>
      <p:sp>
        <p:nvSpPr>
          <p:cNvPr id="5" name="Footer Placeholder 4"/>
          <p:cNvSpPr>
            <a:spLocks noGrp="1"/>
          </p:cNvSpPr>
          <p:nvPr>
            <p:ph type="ftr" sz="quarter" idx="11"/>
          </p:nvPr>
        </p:nvSpPr>
        <p:spPr>
          <a:xfrm>
            <a:off x="0" y="6364252"/>
            <a:ext cx="3273560" cy="365125"/>
          </a:xfrm>
        </p:spPr>
        <p:txBody>
          <a:bodyPr/>
          <a:lstStyle/>
          <a:p>
            <a:r>
              <a:rPr lang="en-US">
                <a:solidFill>
                  <a:schemeClr val="tx1"/>
                </a:solidFill>
              </a:rPr>
              <a:t>MAR 2026-CUI</a:t>
            </a:r>
            <a:endParaRPr lang="en-US" dirty="0">
              <a:solidFill>
                <a:schemeClr val="tx1"/>
              </a:solidFill>
            </a:endParaRPr>
          </a:p>
        </p:txBody>
      </p:sp>
      <p:sp>
        <p:nvSpPr>
          <p:cNvPr id="2" name="Slide Number Placeholder 1">
            <a:extLst>
              <a:ext uri="{FF2B5EF4-FFF2-40B4-BE49-F238E27FC236}">
                <a16:creationId xmlns:a16="http://schemas.microsoft.com/office/drawing/2014/main" id="{4548943E-C5F2-5AF0-D891-4B5A38DD215F}"/>
              </a:ext>
            </a:extLst>
          </p:cNvPr>
          <p:cNvSpPr>
            <a:spLocks noGrp="1"/>
          </p:cNvSpPr>
          <p:nvPr>
            <p:ph type="sldNum" sz="quarter" idx="12"/>
          </p:nvPr>
        </p:nvSpPr>
        <p:spPr/>
        <p:txBody>
          <a:bodyPr/>
          <a:lstStyle/>
          <a:p>
            <a:fld id="{57D7F152-42F7-4C0B-ACE2-8696607C202E}"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307848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7A52D-78B8-25C1-BD4B-18403BADF1E6}"/>
              </a:ext>
            </a:extLst>
          </p:cNvPr>
          <p:cNvSpPr>
            <a:spLocks noGrp="1"/>
          </p:cNvSpPr>
          <p:nvPr>
            <p:ph type="title"/>
          </p:nvPr>
        </p:nvSpPr>
        <p:spPr>
          <a:xfrm>
            <a:off x="974220" y="0"/>
            <a:ext cx="6864855" cy="914400"/>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 and Training Review Deliverables &amp; POA&amp;M</a:t>
            </a:r>
          </a:p>
        </p:txBody>
      </p:sp>
      <p:sp>
        <p:nvSpPr>
          <p:cNvPr id="5" name="Content Placeholder 2">
            <a:extLst>
              <a:ext uri="{FF2B5EF4-FFF2-40B4-BE49-F238E27FC236}">
                <a16:creationId xmlns:a16="http://schemas.microsoft.com/office/drawing/2014/main" id="{2E50955E-AE6C-D380-775C-D0C247A323E5}"/>
              </a:ext>
            </a:extLst>
          </p:cNvPr>
          <p:cNvSpPr txBox="1">
            <a:spLocks/>
          </p:cNvSpPr>
          <p:nvPr/>
        </p:nvSpPr>
        <p:spPr bwMode="auto">
          <a:xfrm>
            <a:off x="112479" y="1153004"/>
            <a:ext cx="8947300" cy="2161142"/>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METs/METL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Detailed MET standards (baseline/advanced capability statements, outputs, training, personnel, equipment)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Critical MOS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MEE TAMCNs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Core Plus MET development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Incorporated “Challenges / Observations / Issues” Slide for your Community</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Crosswalk Map of METs to HHQ Core METL</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CBRN Training Assessment Criteria</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Units of Employment (if applicable)</a:t>
            </a:r>
          </a:p>
          <a:p>
            <a:pPr>
              <a:spcBef>
                <a:spcPts val="0"/>
              </a:spcBef>
              <a:spcAft>
                <a:spcPts val="0"/>
              </a:spcAft>
              <a:buFont typeface="Symbol" panose="05050102010706020507" pitchFamily="18" charset="2"/>
              <a:buChar char=""/>
            </a:pPr>
            <a:r>
              <a:rPr 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rPr>
              <a:t>Incorporated Baseline / Advanced Naval Linkage considerations to METs (i.e., Linked Capabilities, Training and Exercise Events, Enablers)</a:t>
            </a:r>
          </a:p>
        </p:txBody>
      </p:sp>
      <p:sp>
        <p:nvSpPr>
          <p:cNvPr id="6" name="Content Placeholder 2">
            <a:extLst>
              <a:ext uri="{FF2B5EF4-FFF2-40B4-BE49-F238E27FC236}">
                <a16:creationId xmlns:a16="http://schemas.microsoft.com/office/drawing/2014/main" id="{1ED80739-A5C1-EF3D-D0C3-36F63F5A6939}"/>
              </a:ext>
            </a:extLst>
          </p:cNvPr>
          <p:cNvSpPr txBox="1">
            <a:spLocks/>
          </p:cNvSpPr>
          <p:nvPr/>
        </p:nvSpPr>
        <p:spPr bwMode="auto">
          <a:xfrm>
            <a:off x="112479" y="3314146"/>
            <a:ext cx="8947300" cy="120070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METLs T&amp;R Event Code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Validate E-Coded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the need for additional collective or chained training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recommendations for integrated staff training events and exercises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Certification requirements; MCCRE (i.e., JTF, Squadron TACAIR integration, CTF HQ)</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Training Crosswalk</a:t>
            </a:r>
          </a:p>
        </p:txBody>
      </p:sp>
      <p:sp>
        <p:nvSpPr>
          <p:cNvPr id="7" name="Content Placeholder 2">
            <a:extLst>
              <a:ext uri="{FF2B5EF4-FFF2-40B4-BE49-F238E27FC236}">
                <a16:creationId xmlns:a16="http://schemas.microsoft.com/office/drawing/2014/main" id="{890425AF-8D2D-72FD-539A-6B34164148F1}"/>
              </a:ext>
            </a:extLst>
          </p:cNvPr>
          <p:cNvSpPr txBox="1">
            <a:spLocks/>
          </p:cNvSpPr>
          <p:nvPr/>
        </p:nvSpPr>
        <p:spPr bwMode="auto">
          <a:xfrm>
            <a:off x="112479" y="4514850"/>
            <a:ext cx="8947300" cy="59531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Collective Review of all WG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Review WG Murder Board / </a:t>
            </a:r>
            <a:r>
              <a:rPr lang="en-US" sz="1200" kern="0" dirty="0" err="1">
                <a:solidFill>
                  <a:schemeClr val="tx1"/>
                </a:solidFill>
                <a:latin typeface="Arial" panose="020B0604020202020204" pitchFamily="34" charset="0"/>
                <a:ea typeface="Calibri" panose="020F0502020204030204" pitchFamily="34" charset="0"/>
                <a:cs typeface="Arial" panose="020B0604020202020204" pitchFamily="34" charset="0"/>
              </a:rPr>
              <a:t>Outbrief</a:t>
            </a: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 Prep; Community requested to provide their Leadership developed products for any final modifications prior to TFSD institutional staffing. </a:t>
            </a:r>
          </a:p>
        </p:txBody>
      </p:sp>
      <p:sp>
        <p:nvSpPr>
          <p:cNvPr id="8" name="Content Placeholder 2">
            <a:extLst>
              <a:ext uri="{FF2B5EF4-FFF2-40B4-BE49-F238E27FC236}">
                <a16:creationId xmlns:a16="http://schemas.microsoft.com/office/drawing/2014/main" id="{9CCDD9E6-EE17-6201-E09A-D7C4A0C49DEC}"/>
              </a:ext>
            </a:extLst>
          </p:cNvPr>
          <p:cNvSpPr txBox="1">
            <a:spLocks/>
          </p:cNvSpPr>
          <p:nvPr/>
        </p:nvSpPr>
        <p:spPr bwMode="auto">
          <a:xfrm>
            <a:off x="112479" y="5216510"/>
            <a:ext cx="8947301" cy="1200704"/>
          </a:xfrm>
          <a:prstGeom prst="rect">
            <a:avLst/>
          </a:prstGeom>
          <a:solidFill>
            <a:srgbClr val="FFFF00"/>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Staffing Process of METL Review Developed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Community are required to familiarize METL WG products to their organizations [14 working days]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CD&amp;I TFSD conducts ETMS2 O6 review [14 working days]; GO review [14 working days] and adjudication of comments. </a:t>
            </a:r>
            <a:endParaRPr lang="en-US" sz="1200" u="sng"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DC CD&amp;I Decision Memorandum validates MET/METL changes/refinements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TFSD facilitates data updates within MCTIMS for interface to DRRS</a:t>
            </a:r>
          </a:p>
        </p:txBody>
      </p:sp>
      <p:sp>
        <p:nvSpPr>
          <p:cNvPr id="10" name="Slide Number Placeholder 3">
            <a:extLst>
              <a:ext uri="{FF2B5EF4-FFF2-40B4-BE49-F238E27FC236}">
                <a16:creationId xmlns:a16="http://schemas.microsoft.com/office/drawing/2014/main" id="{16D45BF1-F4C7-A821-437F-02D8686852D0}"/>
              </a:ext>
            </a:extLst>
          </p:cNvPr>
          <p:cNvSpPr txBox="1">
            <a:spLocks/>
          </p:cNvSpPr>
          <p:nvPr/>
        </p:nvSpPr>
        <p:spPr>
          <a:xfrm>
            <a:off x="8562975" y="6363002"/>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30</a:t>
            </a:fld>
            <a:endParaRPr lang="en-US" sz="1200" dirty="0"/>
          </a:p>
        </p:txBody>
      </p:sp>
      <p:sp>
        <p:nvSpPr>
          <p:cNvPr id="2" name="Footer Placeholder 1">
            <a:extLst>
              <a:ext uri="{FF2B5EF4-FFF2-40B4-BE49-F238E27FC236}">
                <a16:creationId xmlns:a16="http://schemas.microsoft.com/office/drawing/2014/main" id="{D0711EEE-9737-7839-2A94-BA56769A9F63}"/>
              </a:ext>
            </a:extLst>
          </p:cNvPr>
          <p:cNvSpPr txBox="1">
            <a:spLocks/>
          </p:cNvSpPr>
          <p:nvPr/>
        </p:nvSpPr>
        <p:spPr>
          <a:xfrm>
            <a:off x="171450" y="6493429"/>
            <a:ext cx="181121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MAR 2026-CUI</a:t>
            </a:r>
          </a:p>
        </p:txBody>
      </p:sp>
    </p:spTree>
    <p:extLst>
      <p:ext uri="{BB962C8B-B14F-4D97-AF65-F5344CB8AC3E}">
        <p14:creationId xmlns:p14="http://schemas.microsoft.com/office/powerpoint/2010/main" val="1698508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3999" cy="1028700"/>
          </a:xfrm>
          <a:prstGeom prst="rect">
            <a:avLst/>
          </a:prstGeom>
        </p:spPr>
        <p:txBody>
          <a:bodyPr anchor="ctr"/>
          <a:lstStyle/>
          <a:p>
            <a:pPr algn="ctr" eaLnBrk="0" hangingPunct="0">
              <a:defRPr/>
            </a:pPr>
            <a:r>
              <a:rPr lang="en-US" sz="2700" b="1" kern="0" dirty="0">
                <a:latin typeface="Arial" panose="020B0604020202020204" pitchFamily="34" charset="0"/>
                <a:ea typeface="+mj-ea"/>
                <a:cs typeface="Arial" panose="020B0604020202020204" pitchFamily="34" charset="0"/>
              </a:rPr>
              <a:t>CD&amp;I’s MCT/MET Life Cycle Supports </a:t>
            </a:r>
          </a:p>
          <a:p>
            <a:pPr algn="ctr" eaLnBrk="0" hangingPunct="0">
              <a:defRPr/>
            </a:pPr>
            <a:r>
              <a:rPr lang="en-US" sz="2700" b="1" kern="0" dirty="0">
                <a:latin typeface="Arial" panose="020B0604020202020204" pitchFamily="34" charset="0"/>
                <a:ea typeface="+mj-ea"/>
                <a:cs typeface="Arial" panose="020B0604020202020204" pitchFamily="34" charset="0"/>
              </a:rPr>
              <a:t>GFM RFF Readiness Synchronization</a:t>
            </a:r>
          </a:p>
        </p:txBody>
      </p:sp>
      <p:sp>
        <p:nvSpPr>
          <p:cNvPr id="7" name="Rounded Rectangle 6"/>
          <p:cNvSpPr/>
          <p:nvPr/>
        </p:nvSpPr>
        <p:spPr bwMode="auto">
          <a:xfrm>
            <a:off x="363794" y="1915051"/>
            <a:ext cx="8377857" cy="457200"/>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GFM RFF/RFC - PP&amp;O Mission Review / DRT/ Apportionment</a:t>
            </a:r>
            <a:r>
              <a:rPr kumimoji="0" lang="en-US" sz="1600" b="0" i="0" u="none" strike="noStrike" cap="none" normalizeH="0" dirty="0">
                <a:ln>
                  <a:noFill/>
                </a:ln>
                <a:solidFill>
                  <a:schemeClr val="tx1"/>
                </a:solidFill>
                <a:effectLst/>
                <a:latin typeface="Arial" charset="0"/>
              </a:rPr>
              <a:t> / FMF </a:t>
            </a:r>
            <a:r>
              <a:rPr kumimoji="0" lang="en-US" sz="1600" b="0" i="0" u="none" strike="noStrike" cap="none" normalizeH="0" baseline="0" dirty="0">
                <a:ln>
                  <a:noFill/>
                </a:ln>
                <a:solidFill>
                  <a:schemeClr val="tx1"/>
                </a:solidFill>
                <a:effectLst/>
                <a:latin typeface="Arial" charset="0"/>
              </a:rPr>
              <a:t>Sourcing Selection</a:t>
            </a:r>
          </a:p>
        </p:txBody>
      </p:sp>
      <p:sp>
        <p:nvSpPr>
          <p:cNvPr id="8" name="Rounded Rectangle 7"/>
          <p:cNvSpPr/>
          <p:nvPr/>
        </p:nvSpPr>
        <p:spPr bwMode="auto">
          <a:xfrm>
            <a:off x="828906" y="2395671"/>
            <a:ext cx="7252256" cy="474148"/>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 Task Master Module DC CD&amp;I Validated MET/METL Products </a:t>
            </a:r>
          </a:p>
        </p:txBody>
      </p:sp>
      <p:sp>
        <p:nvSpPr>
          <p:cNvPr id="11" name="Rounded Rectangle 10"/>
          <p:cNvSpPr/>
          <p:nvPr/>
        </p:nvSpPr>
        <p:spPr bwMode="auto">
          <a:xfrm>
            <a:off x="3773608" y="2901516"/>
            <a:ext cx="4913192" cy="663615"/>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PP&amp;O Validates MARFOR Assigned </a:t>
            </a:r>
            <a:r>
              <a:rPr lang="en-US" sz="1600" dirty="0"/>
              <a:t>Mission or OPLAN METL and Tracks Readiness Assessments</a:t>
            </a:r>
            <a:endParaRPr kumimoji="0" lang="en-US" sz="1600" b="0" i="0" u="none" strike="noStrike" cap="none" normalizeH="0" baseline="0" dirty="0">
              <a:ln>
                <a:noFill/>
              </a:ln>
              <a:solidFill>
                <a:schemeClr val="tx1"/>
              </a:solidFill>
              <a:effectLst/>
              <a:latin typeface="Arial" charset="0"/>
            </a:endParaRPr>
          </a:p>
        </p:txBody>
      </p:sp>
      <p:sp>
        <p:nvSpPr>
          <p:cNvPr id="15" name="Rounded Rectangle 14"/>
          <p:cNvSpPr/>
          <p:nvPr/>
        </p:nvSpPr>
        <p:spPr bwMode="auto">
          <a:xfrm>
            <a:off x="5025666" y="4393326"/>
            <a:ext cx="1134426" cy="36774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MCCRE</a:t>
            </a:r>
          </a:p>
        </p:txBody>
      </p:sp>
      <p:sp>
        <p:nvSpPr>
          <p:cNvPr id="16" name="Rounded Rectangle 15"/>
          <p:cNvSpPr/>
          <p:nvPr/>
        </p:nvSpPr>
        <p:spPr bwMode="auto">
          <a:xfrm>
            <a:off x="5652912" y="4768409"/>
            <a:ext cx="1431471" cy="38847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Certification</a:t>
            </a:r>
          </a:p>
        </p:txBody>
      </p:sp>
      <p:sp>
        <p:nvSpPr>
          <p:cNvPr id="17" name="Rounded Rectangle 16"/>
          <p:cNvSpPr/>
          <p:nvPr/>
        </p:nvSpPr>
        <p:spPr bwMode="auto">
          <a:xfrm>
            <a:off x="4398421" y="4019031"/>
            <a:ext cx="1254491" cy="35053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ITX/MRX</a:t>
            </a:r>
          </a:p>
        </p:txBody>
      </p:sp>
      <p:sp>
        <p:nvSpPr>
          <p:cNvPr id="18" name="Rounded Rectangle 17"/>
          <p:cNvSpPr/>
          <p:nvPr/>
        </p:nvSpPr>
        <p:spPr bwMode="auto">
          <a:xfrm>
            <a:off x="6711049" y="5167841"/>
            <a:ext cx="1431471" cy="373524"/>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Deployment</a:t>
            </a:r>
          </a:p>
        </p:txBody>
      </p:sp>
      <p:sp>
        <p:nvSpPr>
          <p:cNvPr id="19" name="TextBox 3"/>
          <p:cNvSpPr txBox="1">
            <a:spLocks noChangeArrowheads="1"/>
          </p:cNvSpPr>
          <p:nvPr/>
        </p:nvSpPr>
        <p:spPr bwMode="auto">
          <a:xfrm>
            <a:off x="63630" y="4357860"/>
            <a:ext cx="4788697" cy="1938992"/>
          </a:xfrm>
          <a:prstGeom prst="rect">
            <a:avLst/>
          </a:prstGeom>
          <a:noFill/>
          <a:ln w="9525">
            <a:noFill/>
            <a:miter lim="800000"/>
            <a:headEnd/>
            <a:tailEnd/>
          </a:ln>
        </p:spPr>
        <p:txBody>
          <a:bodyPr wrap="square">
            <a:spAutoFit/>
          </a:bodyPr>
          <a:lstStyle/>
          <a:p>
            <a:pPr marL="228600" indent="-228600">
              <a:buFont typeface="+mj-lt"/>
              <a:buAutoNum type="arabicPeriod"/>
            </a:pPr>
            <a:r>
              <a:rPr lang="en-US" sz="1200" dirty="0"/>
              <a:t>MARFORs, ISO assigned COCOMs/CCDRs, registers FMF capability / mission resource requirements RFF / RFC to PP&amp;O.</a:t>
            </a:r>
          </a:p>
          <a:p>
            <a:pPr marL="228600" indent="-228600">
              <a:buFont typeface="+mj-lt"/>
              <a:buAutoNum type="arabicPeriod"/>
            </a:pPr>
            <a:r>
              <a:rPr lang="en-US" sz="1200" b="1" dirty="0">
                <a:solidFill>
                  <a:srgbClr val="FF0000"/>
                </a:solidFill>
              </a:rPr>
              <a:t>Approved/Validated MET/METL Review Workshop developed Core METLs and standards entered into MCTIMS and interfaced to DRRS for immediate use by FMF units. </a:t>
            </a:r>
          </a:p>
          <a:p>
            <a:pPr marL="228600" indent="-228600">
              <a:buFont typeface="+mj-lt"/>
              <a:buAutoNum type="arabicPeriod"/>
            </a:pPr>
            <a:r>
              <a:rPr lang="en-US" sz="1200" dirty="0"/>
              <a:t>PP&amp;O validates Assigned Mission or OPLAN METLs to requesting MARFORs / MEFs and conducts pre-deployment unit readiness synch per mission requirements.</a:t>
            </a:r>
          </a:p>
          <a:p>
            <a:pPr marL="228600" indent="-228600">
              <a:buFont typeface="+mj-lt"/>
              <a:buAutoNum type="arabicPeriod"/>
            </a:pPr>
            <a:r>
              <a:rPr lang="en-US" sz="1200" dirty="0"/>
              <a:t>Necessary PTP / Exercises / </a:t>
            </a:r>
            <a:r>
              <a:rPr lang="en-US" sz="1200" dirty="0" err="1"/>
              <a:t>Evals</a:t>
            </a:r>
            <a:r>
              <a:rPr lang="en-US" sz="1200" dirty="0"/>
              <a:t> / Certification validations and timelines are completed and coordinated.</a:t>
            </a:r>
          </a:p>
        </p:txBody>
      </p:sp>
      <p:sp>
        <p:nvSpPr>
          <p:cNvPr id="3" name="TextBox 2"/>
          <p:cNvSpPr txBox="1"/>
          <p:nvPr/>
        </p:nvSpPr>
        <p:spPr>
          <a:xfrm>
            <a:off x="448673" y="1517780"/>
            <a:ext cx="813043" cy="369332"/>
          </a:xfrm>
          <a:prstGeom prst="rect">
            <a:avLst/>
          </a:prstGeom>
          <a:noFill/>
        </p:spPr>
        <p:txBody>
          <a:bodyPr wrap="none" rtlCol="0">
            <a:spAutoFit/>
          </a:bodyPr>
          <a:lstStyle/>
          <a:p>
            <a:r>
              <a:rPr lang="en-US" sz="1800" b="1" dirty="0"/>
              <a:t>D-360</a:t>
            </a:r>
          </a:p>
        </p:txBody>
      </p:sp>
      <p:sp>
        <p:nvSpPr>
          <p:cNvPr id="20" name="TextBox 19"/>
          <p:cNvSpPr txBox="1"/>
          <p:nvPr/>
        </p:nvSpPr>
        <p:spPr>
          <a:xfrm>
            <a:off x="8077568" y="2548521"/>
            <a:ext cx="813043" cy="369332"/>
          </a:xfrm>
          <a:prstGeom prst="rect">
            <a:avLst/>
          </a:prstGeom>
          <a:noFill/>
        </p:spPr>
        <p:txBody>
          <a:bodyPr wrap="none" rtlCol="0">
            <a:spAutoFit/>
          </a:bodyPr>
          <a:lstStyle/>
          <a:p>
            <a:r>
              <a:rPr lang="en-US" sz="1800" b="1" dirty="0"/>
              <a:t>D-180</a:t>
            </a:r>
          </a:p>
        </p:txBody>
      </p:sp>
      <p:sp>
        <p:nvSpPr>
          <p:cNvPr id="21" name="TextBox 20"/>
          <p:cNvSpPr txBox="1"/>
          <p:nvPr/>
        </p:nvSpPr>
        <p:spPr>
          <a:xfrm>
            <a:off x="6368648" y="3721791"/>
            <a:ext cx="684803" cy="369332"/>
          </a:xfrm>
          <a:prstGeom prst="rect">
            <a:avLst/>
          </a:prstGeom>
          <a:noFill/>
        </p:spPr>
        <p:txBody>
          <a:bodyPr wrap="none" rtlCol="0">
            <a:spAutoFit/>
          </a:bodyPr>
          <a:lstStyle/>
          <a:p>
            <a:r>
              <a:rPr lang="en-US" sz="1800" b="1" dirty="0"/>
              <a:t>D-30</a:t>
            </a:r>
          </a:p>
        </p:txBody>
      </p:sp>
      <p:sp>
        <p:nvSpPr>
          <p:cNvPr id="22" name="TextBox 21"/>
          <p:cNvSpPr txBox="1"/>
          <p:nvPr/>
        </p:nvSpPr>
        <p:spPr>
          <a:xfrm>
            <a:off x="7694511" y="4873120"/>
            <a:ext cx="556563" cy="369332"/>
          </a:xfrm>
          <a:prstGeom prst="rect">
            <a:avLst/>
          </a:prstGeom>
          <a:noFill/>
        </p:spPr>
        <p:txBody>
          <a:bodyPr wrap="none" rtlCol="0">
            <a:spAutoFit/>
          </a:bodyPr>
          <a:lstStyle/>
          <a:p>
            <a:r>
              <a:rPr lang="en-US" sz="1800" b="1" dirty="0"/>
              <a:t>D-1</a:t>
            </a:r>
          </a:p>
        </p:txBody>
      </p:sp>
      <p:sp>
        <p:nvSpPr>
          <p:cNvPr id="24" name="Rounded Rectangle 23"/>
          <p:cNvSpPr/>
          <p:nvPr/>
        </p:nvSpPr>
        <p:spPr bwMode="auto">
          <a:xfrm>
            <a:off x="828906" y="2901437"/>
            <a:ext cx="2896225" cy="651987"/>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a:t>
            </a:r>
            <a:r>
              <a:rPr kumimoji="0" lang="en-US" sz="1600" b="0" i="0" u="sng" strike="noStrike" cap="none" normalizeH="0" baseline="0" dirty="0">
                <a:ln>
                  <a:noFill/>
                </a:ln>
                <a:solidFill>
                  <a:schemeClr val="tx1"/>
                </a:solidFill>
                <a:effectLst/>
                <a:latin typeface="Arial" charset="0"/>
              </a:rPr>
              <a:t>Core</a:t>
            </a:r>
            <a:r>
              <a:rPr kumimoji="0" lang="en-US" sz="1600" b="0" i="0" u="none" strike="noStrike" cap="none" normalizeH="0" baseline="0" dirty="0">
                <a:ln>
                  <a:noFill/>
                </a:ln>
                <a:solidFill>
                  <a:schemeClr val="tx1"/>
                </a:solidFill>
                <a:effectLst/>
                <a:latin typeface="Arial" charset="0"/>
              </a:rPr>
              <a:t> METL</a:t>
            </a:r>
            <a:r>
              <a:rPr kumimoji="0" lang="en-US" sz="1600" b="0" i="0" u="none" strike="noStrike" cap="none" normalizeH="0" dirty="0">
                <a:ln>
                  <a:noFill/>
                </a:ln>
                <a:solidFill>
                  <a:schemeClr val="tx1"/>
                </a:solidFill>
                <a:effectLst/>
                <a:latin typeface="Arial" charset="0"/>
              </a:rPr>
              <a:t> Data Interface to DRRS</a:t>
            </a:r>
            <a:endParaRPr kumimoji="0" lang="en-US" sz="1600" b="0" i="0" u="none" strike="noStrike" cap="none" normalizeH="0" baseline="0" dirty="0">
              <a:ln>
                <a:noFill/>
              </a:ln>
              <a:solidFill>
                <a:schemeClr val="tx1"/>
              </a:solidFill>
              <a:effectLst/>
              <a:latin typeface="Arial" charset="0"/>
            </a:endParaRPr>
          </a:p>
        </p:txBody>
      </p:sp>
      <p:sp>
        <p:nvSpPr>
          <p:cNvPr id="26" name="Flowchart: Connector 25"/>
          <p:cNvSpPr/>
          <p:nvPr/>
        </p:nvSpPr>
        <p:spPr>
          <a:xfrm flipV="1">
            <a:off x="276872" y="1858271"/>
            <a:ext cx="247650" cy="27282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27" name="Flowchart: Connector 26"/>
          <p:cNvSpPr/>
          <p:nvPr/>
        </p:nvSpPr>
        <p:spPr>
          <a:xfrm>
            <a:off x="705081" y="24038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28" name="Flowchart: Connector 27"/>
          <p:cNvSpPr/>
          <p:nvPr/>
        </p:nvSpPr>
        <p:spPr>
          <a:xfrm>
            <a:off x="3773608" y="290483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13" name="Rounded Rectangle 12"/>
          <p:cNvSpPr/>
          <p:nvPr/>
        </p:nvSpPr>
        <p:spPr bwMode="auto">
          <a:xfrm>
            <a:off x="3773608" y="3641039"/>
            <a:ext cx="2595040" cy="357188"/>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PTP</a:t>
            </a:r>
            <a:endParaRPr kumimoji="0" lang="en-US" sz="1600" b="0" i="0" u="none" strike="noStrike" cap="none" normalizeH="0" baseline="0" dirty="0">
              <a:ln>
                <a:noFill/>
              </a:ln>
              <a:solidFill>
                <a:schemeClr val="tx1"/>
              </a:solidFill>
              <a:effectLst/>
              <a:latin typeface="Arial" charset="0"/>
            </a:endParaRPr>
          </a:p>
        </p:txBody>
      </p:sp>
      <p:sp>
        <p:nvSpPr>
          <p:cNvPr id="29" name="Flowchart: Connector 28"/>
          <p:cNvSpPr/>
          <p:nvPr/>
        </p:nvSpPr>
        <p:spPr>
          <a:xfrm>
            <a:off x="3773608" y="3596828"/>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sp>
        <p:nvSpPr>
          <p:cNvPr id="2" name="Footer Placeholder 1">
            <a:extLst>
              <a:ext uri="{FF2B5EF4-FFF2-40B4-BE49-F238E27FC236}">
                <a16:creationId xmlns:a16="http://schemas.microsoft.com/office/drawing/2014/main" id="{0741AA33-8EF7-827F-5BD0-C3F40B4D3CB0}"/>
              </a:ext>
            </a:extLst>
          </p:cNvPr>
          <p:cNvSpPr>
            <a:spLocks noGrp="1"/>
          </p:cNvSpPr>
          <p:nvPr>
            <p:ph type="ftr" sz="quarter" idx="11"/>
          </p:nvPr>
        </p:nvSpPr>
        <p:spPr>
          <a:xfrm>
            <a:off x="63630" y="6296852"/>
            <a:ext cx="1857188" cy="365125"/>
          </a:xfrm>
        </p:spPr>
        <p:txBody>
          <a:bodyPr/>
          <a:lstStyle/>
          <a:p>
            <a:r>
              <a:rPr lang="en-US">
                <a:solidFill>
                  <a:schemeClr val="tx1"/>
                </a:solidFill>
              </a:rPr>
              <a:t>MAR 2026-CUI</a:t>
            </a:r>
            <a:endParaRPr lang="en-US" dirty="0">
              <a:solidFill>
                <a:schemeClr val="tx1"/>
              </a:solidFill>
            </a:endParaRPr>
          </a:p>
        </p:txBody>
      </p:sp>
      <p:sp>
        <p:nvSpPr>
          <p:cNvPr id="4" name="Slide Number Placeholder 3">
            <a:extLst>
              <a:ext uri="{FF2B5EF4-FFF2-40B4-BE49-F238E27FC236}">
                <a16:creationId xmlns:a16="http://schemas.microsoft.com/office/drawing/2014/main" id="{1B43EA19-96B8-3A07-FB6B-0608FE3C0E1A}"/>
              </a:ext>
            </a:extLst>
          </p:cNvPr>
          <p:cNvSpPr>
            <a:spLocks noGrp="1"/>
          </p:cNvSpPr>
          <p:nvPr>
            <p:ph type="sldNum" sz="quarter" idx="12"/>
          </p:nvPr>
        </p:nvSpPr>
        <p:spPr/>
        <p:txBody>
          <a:bodyPr/>
          <a:lstStyle/>
          <a:p>
            <a:fld id="{57D7F152-42F7-4C0B-ACE2-8696607C202E}" type="slidenum">
              <a:rPr lang="en-US" smtClean="0">
                <a:solidFill>
                  <a:schemeClr val="tx1"/>
                </a:solidFill>
              </a:rPr>
              <a:pPr/>
              <a:t>31</a:t>
            </a:fld>
            <a:endParaRPr lang="en-US" dirty="0">
              <a:solidFill>
                <a:schemeClr val="tx1"/>
              </a:solidFill>
            </a:endParaRPr>
          </a:p>
        </p:txBody>
      </p:sp>
    </p:spTree>
    <p:extLst>
      <p:ext uri="{BB962C8B-B14F-4D97-AF65-F5344CB8AC3E}">
        <p14:creationId xmlns:p14="http://schemas.microsoft.com/office/powerpoint/2010/main" val="412822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56" y="169063"/>
            <a:ext cx="6266859" cy="1143000"/>
          </a:xfrm>
        </p:spPr>
        <p:txBody>
          <a:bodyPr>
            <a:noAutofit/>
          </a:bodyPr>
          <a:lstStyle/>
          <a:p>
            <a:r>
              <a:rPr lang="en-US" sz="2400" b="1" dirty="0">
                <a:latin typeface="Arial" panose="020B0604020202020204" pitchFamily="34" charset="0"/>
                <a:cs typeface="Arial" panose="020B0604020202020204" pitchFamily="34" charset="0"/>
              </a:rPr>
              <a:t>DC PP&amp;O’s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Institutional Readiness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Working Group (IRWG)</a:t>
            </a:r>
          </a:p>
        </p:txBody>
      </p:sp>
      <p:sp>
        <p:nvSpPr>
          <p:cNvPr id="6" name="Content Placeholder 5"/>
          <p:cNvSpPr>
            <a:spLocks noGrp="1"/>
          </p:cNvSpPr>
          <p:nvPr>
            <p:ph idx="1"/>
          </p:nvPr>
        </p:nvSpPr>
        <p:spPr>
          <a:xfrm>
            <a:off x="457714" y="1391941"/>
            <a:ext cx="8229600" cy="5143499"/>
          </a:xfrm>
        </p:spPr>
        <p:txBody>
          <a:bodyPr>
            <a:normAutofit/>
          </a:bodyPr>
          <a:lstStyle/>
          <a:p>
            <a:pPr marL="0" indent="0" algn="just">
              <a:spcBef>
                <a:spcPts val="0"/>
              </a:spcBef>
              <a:buNone/>
            </a:pPr>
            <a:r>
              <a:rPr lang="en-US" sz="1400" b="1" u="sng" dirty="0">
                <a:latin typeface="Arial" panose="020B0604020202020204" pitchFamily="34" charset="0"/>
                <a:cs typeface="Arial" panose="020B0604020202020204" pitchFamily="34" charset="0"/>
              </a:rPr>
              <a:t>Purpose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Forum employing existing USMC processes, to address current/future institutional readiness and provide recommendations for mitigation when imbalances impose Risk-to-Force or Risk-to-Mission.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err="1">
                <a:latin typeface="Arial" panose="020B0604020202020204" pitchFamily="34" charset="0"/>
                <a:cs typeface="Arial" panose="020B0604020202020204" pitchFamily="34" charset="0"/>
              </a:rPr>
              <a:t>Endstate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Facilitates a unified approach to informing Senior leaders in the areas of institutional readiness and ensures  MC maintains a sustainable “Ready Force” to meet OPLAN demands.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Current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Synch.Conf</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Mgmt</a:t>
            </a:r>
            <a:r>
              <a:rPr lang="en-US" sz="1400" dirty="0">
                <a:latin typeface="Arial" panose="020B0604020202020204" pitchFamily="34" charset="0"/>
                <a:cs typeface="Arial" panose="020B0604020202020204" pitchFamily="34" charset="0"/>
              </a:rPr>
              <a:t> Summit, Quarterly Readiness (QRB) to the CMC.**</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Future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Determining predictive and forecasted readiness challenges to satisfy CMC’s prioritized guidance for Future Force Design implementation.</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Membership</a:t>
            </a:r>
            <a:r>
              <a:rPr lang="en-US" sz="1400" dirty="0">
                <a:latin typeface="Arial" panose="020B0604020202020204" pitchFamily="34" charset="0"/>
                <a:cs typeface="Arial" panose="020B0604020202020204" pitchFamily="34" charset="0"/>
              </a:rPr>
              <a:t>:  All DCs, MARFORs, MEFs, LOGCOM, MCICOM, DIRINT, DIR-C4, CG TECOM and MARCORSYSCOM.  CDD/COPS &amp; TFSD/OPS and MCTL Branch Lead AOs.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spcBef>
                <a:spcPts val="0"/>
              </a:spcBef>
              <a:buNone/>
            </a:pPr>
            <a:r>
              <a:rPr lang="en-US" sz="1400" b="1" u="sng" dirty="0">
                <a:latin typeface="Arial" panose="020B0604020202020204" pitchFamily="34" charset="0"/>
                <a:cs typeface="Arial" panose="020B0604020202020204" pitchFamily="34" charset="0"/>
              </a:rPr>
              <a:t>Method</a:t>
            </a:r>
            <a:r>
              <a:rPr lang="en-US" sz="1400"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Monthly AO, O-6, and ESG-IRWG (1-Star GO) Meetings or SVTC to address issues, actionable items and </a:t>
            </a:r>
            <a:r>
              <a:rPr lang="en-US" sz="1400" b="1" u="sng" dirty="0">
                <a:latin typeface="Arial" panose="020B0604020202020204" pitchFamily="34" charset="0"/>
                <a:cs typeface="Arial" panose="020B0604020202020204" pitchFamily="34" charset="0"/>
              </a:rPr>
              <a:t>develop/review/refine information, COAs and mission risk slides for the QRB to the CMC</a:t>
            </a:r>
            <a:r>
              <a:rPr lang="en-US" sz="1400" b="1"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 </a:t>
            </a:r>
          </a:p>
          <a:p>
            <a:pPr marL="0" indent="0" algn="ctr">
              <a:spcBef>
                <a:spcPts val="0"/>
              </a:spcBef>
              <a:buNone/>
            </a:pPr>
            <a:r>
              <a:rPr lang="en-US" sz="1400" b="1" dirty="0">
                <a:solidFill>
                  <a:srgbClr val="FF0000"/>
                </a:solidFill>
                <a:latin typeface="Arial" panose="020B0604020202020204" pitchFamily="34" charset="0"/>
                <a:cs typeface="Arial" panose="020B0604020202020204" pitchFamily="34" charset="0"/>
              </a:rPr>
              <a:t>Director CDD is 1-Star GO Representative on ESG-IRWG.</a:t>
            </a:r>
          </a:p>
          <a:p>
            <a:pPr marL="0" indent="0">
              <a:spcBef>
                <a:spcPts val="0"/>
              </a:spcBef>
              <a:buNone/>
            </a:pPr>
            <a:endParaRPr lang="en-US" sz="2000" dirty="0">
              <a:latin typeface="Arial" panose="020B0604020202020204" pitchFamily="34" charset="0"/>
              <a:cs typeface="Arial" panose="020B0604020202020204" pitchFamily="34" charset="0"/>
            </a:endParaRPr>
          </a:p>
        </p:txBody>
      </p:sp>
      <p:grpSp>
        <p:nvGrpSpPr>
          <p:cNvPr id="9" name="Group 12"/>
          <p:cNvGrpSpPr>
            <a:grpSpLocks noChangeAspect="1"/>
          </p:cNvGrpSpPr>
          <p:nvPr/>
        </p:nvGrpSpPr>
        <p:grpSpPr bwMode="auto">
          <a:xfrm>
            <a:off x="1598169" y="252122"/>
            <a:ext cx="978015" cy="1008790"/>
            <a:chOff x="4881" y="240"/>
            <a:chExt cx="639" cy="822"/>
          </a:xfrm>
        </p:grpSpPr>
        <p:pic>
          <p:nvPicPr>
            <p:cNvPr id="10"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12"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13" name="Rectangle 12"/>
          <p:cNvSpPr/>
          <p:nvPr/>
        </p:nvSpPr>
        <p:spPr>
          <a:xfrm>
            <a:off x="581953" y="5803470"/>
            <a:ext cx="7981122" cy="523220"/>
          </a:xfrm>
          <a:prstGeom prst="rect">
            <a:avLst/>
          </a:prstGeom>
          <a:solidFill>
            <a:srgbClr val="FFFF00"/>
          </a:solidFill>
          <a:ln>
            <a:solidFill>
              <a:schemeClr val="tx1"/>
            </a:solidFill>
          </a:ln>
        </p:spPr>
        <p:txBody>
          <a:bodyPr wrap="square">
            <a:spAutoFit/>
          </a:bodyPr>
          <a:lstStyle/>
          <a:p>
            <a:pPr algn="ctr"/>
            <a:r>
              <a:rPr lang="en-US" sz="1400" b="1" dirty="0">
                <a:latin typeface="Arial" panose="020B0604020202020204" pitchFamily="34" charset="0"/>
                <a:cs typeface="Arial" panose="020B0604020202020204" pitchFamily="34" charset="0"/>
              </a:rPr>
              <a:t>**Data presented validates current unit readiness or illustrates shortfalls requiring future force solutions and mitigation strategies with institutional commonality.</a:t>
            </a:r>
          </a:p>
        </p:txBody>
      </p:sp>
      <p:sp>
        <p:nvSpPr>
          <p:cNvPr id="15" name="Slide Number Placeholder 3">
            <a:extLst>
              <a:ext uri="{FF2B5EF4-FFF2-40B4-BE49-F238E27FC236}">
                <a16:creationId xmlns:a16="http://schemas.microsoft.com/office/drawing/2014/main" id="{069773BD-9A75-0CCB-86EC-930C9CC83AAA}"/>
              </a:ext>
            </a:extLst>
          </p:cNvPr>
          <p:cNvSpPr txBox="1">
            <a:spLocks/>
          </p:cNvSpPr>
          <p:nvPr/>
        </p:nvSpPr>
        <p:spPr>
          <a:xfrm>
            <a:off x="8443398" y="6457253"/>
            <a:ext cx="4857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32</a:t>
            </a:fld>
            <a:endParaRPr lang="en-US" sz="1200" dirty="0"/>
          </a:p>
        </p:txBody>
      </p:sp>
      <p:grpSp>
        <p:nvGrpSpPr>
          <p:cNvPr id="3" name="Group 12">
            <a:extLst>
              <a:ext uri="{FF2B5EF4-FFF2-40B4-BE49-F238E27FC236}">
                <a16:creationId xmlns:a16="http://schemas.microsoft.com/office/drawing/2014/main" id="{53815B72-12EF-233A-3CB7-2D093859043B}"/>
              </a:ext>
            </a:extLst>
          </p:cNvPr>
          <p:cNvGrpSpPr>
            <a:grpSpLocks noChangeAspect="1"/>
          </p:cNvGrpSpPr>
          <p:nvPr/>
        </p:nvGrpSpPr>
        <p:grpSpPr bwMode="auto">
          <a:xfrm>
            <a:off x="6745650" y="229691"/>
            <a:ext cx="978015" cy="1008790"/>
            <a:chOff x="4881" y="240"/>
            <a:chExt cx="639" cy="822"/>
          </a:xfrm>
        </p:grpSpPr>
        <p:pic>
          <p:nvPicPr>
            <p:cNvPr id="4" name="Picture 8">
              <a:extLst>
                <a:ext uri="{FF2B5EF4-FFF2-40B4-BE49-F238E27FC236}">
                  <a16:creationId xmlns:a16="http://schemas.microsoft.com/office/drawing/2014/main" id="{C87FB1EA-91FD-3BB2-6031-2BE7C9B4DBF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9">
              <a:extLst>
                <a:ext uri="{FF2B5EF4-FFF2-40B4-BE49-F238E27FC236}">
                  <a16:creationId xmlns:a16="http://schemas.microsoft.com/office/drawing/2014/main" id="{C9A74A9F-ADF8-E69E-09F9-B9266D04605E}"/>
                </a:ext>
              </a:extLst>
            </p:cNvPr>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7" name="WordArt 10">
              <a:extLst>
                <a:ext uri="{FF2B5EF4-FFF2-40B4-BE49-F238E27FC236}">
                  <a16:creationId xmlns:a16="http://schemas.microsoft.com/office/drawing/2014/main" id="{23D97588-7407-E6D8-99BC-310EF3FFC5E1}"/>
                </a:ext>
              </a:extLst>
            </p:cNvPr>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8" name="Footer Placeholder 7">
            <a:extLst>
              <a:ext uri="{FF2B5EF4-FFF2-40B4-BE49-F238E27FC236}">
                <a16:creationId xmlns:a16="http://schemas.microsoft.com/office/drawing/2014/main" id="{56487ECF-2718-40CA-936B-39C1B7DA47E6}"/>
              </a:ext>
            </a:extLst>
          </p:cNvPr>
          <p:cNvSpPr>
            <a:spLocks noGrp="1"/>
          </p:cNvSpPr>
          <p:nvPr>
            <p:ph type="ftr" sz="quarter" idx="3"/>
          </p:nvPr>
        </p:nvSpPr>
        <p:spPr>
          <a:xfrm>
            <a:off x="0" y="6404339"/>
            <a:ext cx="1667564" cy="365125"/>
          </a:xfrm>
        </p:spPr>
        <p:txBody>
          <a:bodyPr/>
          <a:lstStyle/>
          <a:p>
            <a:r>
              <a:rPr lang="en-US" sz="1200" b="0" dirty="0"/>
              <a:t>MAR 2026-CUI</a:t>
            </a:r>
          </a:p>
        </p:txBody>
      </p:sp>
    </p:spTree>
    <p:extLst>
      <p:ext uri="{BB962C8B-B14F-4D97-AF65-F5344CB8AC3E}">
        <p14:creationId xmlns:p14="http://schemas.microsoft.com/office/powerpoint/2010/main" val="2090411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0" y="190501"/>
            <a:ext cx="9144000"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MCTL Branch Support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12" name="Text Box 4"/>
          <p:cNvSpPr txBox="1">
            <a:spLocks noChangeArrowheads="1"/>
          </p:cNvSpPr>
          <p:nvPr/>
        </p:nvSpPr>
        <p:spPr bwMode="auto">
          <a:xfrm>
            <a:off x="1502700" y="3665293"/>
            <a:ext cx="2388480"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MARYROI GOLDMAN, CIV-GS14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432-8460 </a:t>
            </a: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3"/>
              </a:rPr>
              <a:t>Maryroi.goldman@usmc.mil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4"/>
              </a:rPr>
              <a:t>Maryroi.Goldman@usmc.smil.mil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67940" name="Picture 4" descr="C:\Users\maryroi.goldman\Pictures\IwoJima-e13183676718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298" y="798359"/>
            <a:ext cx="2836841" cy="18645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0" y="6302374"/>
            <a:ext cx="1653655"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MAR 2026-CUI</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 name="Rectangle 17"/>
          <p:cNvSpPr>
            <a:spLocks noChangeArrowheads="1"/>
          </p:cNvSpPr>
          <p:nvPr/>
        </p:nvSpPr>
        <p:spPr bwMode="auto">
          <a:xfrm>
            <a:off x="1574136" y="2718336"/>
            <a:ext cx="5925702" cy="1067922"/>
          </a:xfrm>
          <a:prstGeom prst="rect">
            <a:avLst/>
          </a:prstGeom>
          <a:solidFill>
            <a:srgbClr val="FFFF00"/>
          </a:solidFill>
          <a:ln w="12700">
            <a:solidFill>
              <a:schemeClr val="tx1"/>
            </a:solidFill>
            <a:miter lim="800000"/>
            <a:headEnd/>
            <a:tailEnd/>
          </a:ln>
          <a:effectLst/>
        </p:spPr>
        <p:txBody>
          <a:bodyPr/>
          <a:lstStyle/>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MCTL / METL Products</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Marine Corps Training &amp; Information Management System (MCTIMS) Task Master Module:</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6"/>
              </a:rPr>
              <a:t>https://mctims.usmc.mil/TNRManual</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a:t>
            </a:r>
            <a:r>
              <a:rPr lang="en-US" sz="1050" u="sng" dirty="0">
                <a:hlinkClick r:id="rId7"/>
              </a:rPr>
              <a:t>https://mctims2.usmc.mil/</a:t>
            </a:r>
            <a:endParaRPr lang="en-US" sz="1050" dirty="0"/>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rPr>
              <a:t>HQMC Combat Development and Integration:</a:t>
            </a: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hlinkClick r:id="rId8"/>
              </a:rPr>
              <a:t>https://www.cdi.marines.mil/Units/CDD/Marine-Corps-Task-List/</a:t>
            </a: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lide Number Placeholder 2">
            <a:extLst>
              <a:ext uri="{FF2B5EF4-FFF2-40B4-BE49-F238E27FC236}">
                <a16:creationId xmlns:a16="http://schemas.microsoft.com/office/drawing/2014/main" id="{3932C5F7-71DE-A490-1350-03042E68067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D7F152-42F7-4C0B-ACE2-8696607C202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 Box 4">
            <a:extLst>
              <a:ext uri="{FF2B5EF4-FFF2-40B4-BE49-F238E27FC236}">
                <a16:creationId xmlns:a16="http://schemas.microsoft.com/office/drawing/2014/main" id="{01960344-B3BF-7ED6-BE0B-F5EB838CD937}"/>
              </a:ext>
            </a:extLst>
          </p:cNvPr>
          <p:cNvSpPr txBox="1">
            <a:spLocks noChangeArrowheads="1"/>
          </p:cNvSpPr>
          <p:nvPr/>
        </p:nvSpPr>
        <p:spPr bwMode="auto">
          <a:xfrm>
            <a:off x="5148157" y="3617173"/>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MARIO MARTINEZ,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784-6240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9"/>
              </a:rPr>
              <a:t>Mario.a.martinez2@usmc.mil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0"/>
              </a:rPr>
              <a:t>Mario.Martinez@usmc.smil.mil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 Box 4">
            <a:extLst>
              <a:ext uri="{FF2B5EF4-FFF2-40B4-BE49-F238E27FC236}">
                <a16:creationId xmlns:a16="http://schemas.microsoft.com/office/drawing/2014/main" id="{A6C2C3A7-816A-7557-ABCE-6D71A9A4C897}"/>
              </a:ext>
            </a:extLst>
          </p:cNvPr>
          <p:cNvSpPr txBox="1">
            <a:spLocks noChangeArrowheads="1"/>
          </p:cNvSpPr>
          <p:nvPr/>
        </p:nvSpPr>
        <p:spPr bwMode="auto">
          <a:xfrm>
            <a:off x="1502700" y="4897577"/>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JAMES E. MARTIN,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784-6046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1"/>
              </a:rPr>
              <a:t>James.e.martin@usmc.mil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2"/>
              </a:rPr>
              <a:t>James.e.martin@usmc.smil.mil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Text Box 4">
            <a:extLst>
              <a:ext uri="{FF2B5EF4-FFF2-40B4-BE49-F238E27FC236}">
                <a16:creationId xmlns:a16="http://schemas.microsoft.com/office/drawing/2014/main" id="{380F3378-BA1B-CD6C-1F79-DEE326E6A248}"/>
              </a:ext>
            </a:extLst>
          </p:cNvPr>
          <p:cNvSpPr txBox="1">
            <a:spLocks noChangeArrowheads="1"/>
          </p:cNvSpPr>
          <p:nvPr/>
        </p:nvSpPr>
        <p:spPr bwMode="auto">
          <a:xfrm>
            <a:off x="5148157" y="4897577"/>
            <a:ext cx="2810086" cy="140038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MICHAEL AGUIRRE, CIV-GS12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3"/>
              </a:rPr>
              <a:t>Michael.a.aguirre.civ@usmc.mil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4"/>
              </a:rPr>
              <a:t>Michael.a.Aguirre.civ@usmc.smil.mil</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60742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C6D129-ECA9-2EE3-80CB-DD15499796A7}"/>
              </a:ext>
            </a:extLst>
          </p:cNvPr>
          <p:cNvSpPr>
            <a:spLocks noGrp="1"/>
          </p:cNvSpPr>
          <p:nvPr>
            <p:ph type="ftr" sz="quarter" idx="11"/>
          </p:nvPr>
        </p:nvSpPr>
        <p:spPr>
          <a:xfrm>
            <a:off x="72242" y="6383152"/>
            <a:ext cx="2133600" cy="338323"/>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95C5888E-262E-5E9D-9AF7-A1A6AE0EF598}"/>
              </a:ext>
            </a:extLst>
          </p:cNvPr>
          <p:cNvSpPr>
            <a:spLocks noGrp="1"/>
          </p:cNvSpPr>
          <p:nvPr>
            <p:ph type="sldNum" sz="quarter" idx="12"/>
          </p:nvPr>
        </p:nvSpPr>
        <p:spPr/>
        <p:txBody>
          <a:bodyPr/>
          <a:lstStyle/>
          <a:p>
            <a:fld id="{57D7F152-42F7-4C0B-ACE2-8696607C202E}" type="slidenum">
              <a:rPr lang="en-US" smtClean="0"/>
              <a:pPr/>
              <a:t>34</a:t>
            </a:fld>
            <a:endParaRPr lang="en-US" dirty="0"/>
          </a:p>
        </p:txBody>
      </p:sp>
      <p:sp>
        <p:nvSpPr>
          <p:cNvPr id="4" name="Rectangle 17">
            <a:extLst>
              <a:ext uri="{FF2B5EF4-FFF2-40B4-BE49-F238E27FC236}">
                <a16:creationId xmlns:a16="http://schemas.microsoft.com/office/drawing/2014/main" id="{584AF944-0A3F-8663-92A6-ACAE3C3FCFD8}"/>
              </a:ext>
            </a:extLst>
          </p:cNvPr>
          <p:cNvSpPr>
            <a:spLocks noChangeArrowheads="1"/>
          </p:cNvSpPr>
          <p:nvPr/>
        </p:nvSpPr>
        <p:spPr bwMode="auto">
          <a:xfrm>
            <a:off x="1520042" y="1738809"/>
            <a:ext cx="6911439" cy="3581336"/>
          </a:xfrm>
          <a:prstGeom prst="rect">
            <a:avLst/>
          </a:prstGeom>
          <a:noFill/>
          <a:ln w="12700">
            <a:noFill/>
            <a:miter lim="800000"/>
            <a:headEnd/>
            <a:tailEnd/>
          </a:ln>
          <a:effectLst/>
        </p:spPr>
        <p:txBody>
          <a:bodyPr/>
          <a:lstStyle/>
          <a:p>
            <a:pPr marL="0" marR="0" lvl="0" indent="0" algn="ctr" defTabSz="820738" rtl="0" eaLnBrk="0" fontAlgn="b" latinLnBrk="0" hangingPunct="0">
              <a:lnSpc>
                <a:spcPct val="80000"/>
              </a:lnSpc>
              <a:spcBef>
                <a:spcPct val="20000"/>
              </a:spcBef>
              <a:spcAft>
                <a:spcPct val="0"/>
              </a:spcAft>
              <a:buClrTx/>
              <a:buSzTx/>
              <a:buFontTx/>
              <a:buNone/>
              <a:tabLst/>
              <a:defRPr/>
            </a:pPr>
            <a:r>
              <a:rPr kumimoji="0" lang="en-US" sz="2800" b="1" i="0" strike="noStrike" kern="1200" cap="none" spc="0" normalizeH="0" baseline="0" noProof="0" dirty="0">
                <a:ln>
                  <a:noFill/>
                </a:ln>
                <a:solidFill>
                  <a:prstClr val="black"/>
                </a:solidFill>
                <a:effectLst/>
                <a:uLnTx/>
                <a:uFillTx/>
                <a:latin typeface="Arial" pitchFamily="34" charset="0"/>
                <a:ea typeface="+mn-ea"/>
                <a:cs typeface="Arial" pitchFamily="34" charset="0"/>
              </a:rPr>
              <a:t>BACKUPS</a:t>
            </a:r>
          </a:p>
          <a:p>
            <a:pPr marL="0" marR="0" lvl="0" indent="0" algn="ctr" defTabSz="820738" rtl="0" eaLnBrk="0" fontAlgn="b" latinLnBrk="0" hangingPunct="0">
              <a:lnSpc>
                <a:spcPct val="80000"/>
              </a:lnSpc>
              <a:spcBef>
                <a:spcPct val="20000"/>
              </a:spcBef>
              <a:spcAft>
                <a:spcPct val="0"/>
              </a:spcAft>
              <a:buClrTx/>
              <a:buSzTx/>
              <a:buFontTx/>
              <a:buNone/>
              <a:tabLst/>
              <a:defRPr/>
            </a:pPr>
            <a:endParaRPr kumimoji="0" lang="en-US" sz="2800" b="1" i="0"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MCTIMS TASK MASTER MODULE USE</a:t>
            </a:r>
          </a:p>
          <a:p>
            <a:pPr marL="0" marR="0" lvl="0" indent="0" defTabSz="820738" rtl="0" eaLnBrk="0" fontAlgn="b" latinLnBrk="0" hangingPunct="0">
              <a:lnSpc>
                <a:spcPct val="80000"/>
              </a:lnSpc>
              <a:spcBef>
                <a:spcPct val="20000"/>
              </a:spcBef>
              <a:spcAft>
                <a:spcPct val="0"/>
              </a:spcAft>
              <a:buClrTx/>
              <a:buSzTx/>
              <a:buFontTx/>
              <a:buNone/>
              <a:tabLst/>
              <a:defRPr/>
            </a:pPr>
            <a:endParaRPr lang="en-US" sz="2800" b="1" dirty="0">
              <a:solidFill>
                <a:prstClr val="black"/>
              </a:solidFill>
              <a:latin typeface="Arial" pitchFamily="34" charset="0"/>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MSHARP MODULES</a:t>
            </a:r>
          </a:p>
          <a:p>
            <a:pPr marL="0" marR="0" lvl="0" indent="0" defTabSz="820738" rtl="0" eaLnBrk="0" fontAlgn="b" latinLnBrk="0" hangingPunct="0">
              <a:lnSpc>
                <a:spcPct val="80000"/>
              </a:lnSpc>
              <a:spcBef>
                <a:spcPct val="20000"/>
              </a:spcBef>
              <a:spcAft>
                <a:spcPct val="0"/>
              </a:spcAft>
              <a:buClrTx/>
              <a:buSzTx/>
              <a:buFontTx/>
              <a:buNone/>
              <a:tabLst/>
              <a:defRPr/>
            </a:pPr>
            <a:endParaRPr lang="en-US" sz="2800" b="1" dirty="0">
              <a:solidFill>
                <a:prstClr val="black"/>
              </a:solidFill>
              <a:latin typeface="Arial" pitchFamily="34" charset="0"/>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DRRS-P Levels 101</a:t>
            </a: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 name="Picture 4" descr="Logo&#10;&#10;Description automatically generated">
            <a:extLst>
              <a:ext uri="{FF2B5EF4-FFF2-40B4-BE49-F238E27FC236}">
                <a16:creationId xmlns:a16="http://schemas.microsoft.com/office/drawing/2014/main" id="{4EABE60B-AD9F-0437-5DB8-561EACE7E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71" y="2158769"/>
            <a:ext cx="931296" cy="934851"/>
          </a:xfrm>
          <a:prstGeom prst="rect">
            <a:avLst/>
          </a:prstGeom>
        </p:spPr>
      </p:pic>
      <p:pic>
        <p:nvPicPr>
          <p:cNvPr id="6" name="Picture 2" descr="D:\Documents and Settings\maryroi.goldman\My Documents\My Pictures\MSHARP4.jpg">
            <a:extLst>
              <a:ext uri="{FF2B5EF4-FFF2-40B4-BE49-F238E27FC236}">
                <a16:creationId xmlns:a16="http://schemas.microsoft.com/office/drawing/2014/main" id="{D6300D81-ABC5-0CD1-385E-B51DBA0F72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916" y="3204651"/>
            <a:ext cx="861251" cy="649651"/>
          </a:xfrm>
          <a:prstGeom prst="rect">
            <a:avLst/>
          </a:prstGeom>
          <a:noFill/>
          <a:ln>
            <a:solidFill>
              <a:schemeClr val="tx1"/>
            </a:solidFill>
          </a:ln>
        </p:spPr>
      </p:pic>
      <p:pic>
        <p:nvPicPr>
          <p:cNvPr id="7" name="Picture 2">
            <a:extLst>
              <a:ext uri="{FF2B5EF4-FFF2-40B4-BE49-F238E27FC236}">
                <a16:creationId xmlns:a16="http://schemas.microsoft.com/office/drawing/2014/main" id="{F139B3FE-1407-2A87-17E4-3197D63E82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6871" y="4146712"/>
            <a:ext cx="1118792" cy="84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833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2"/>
          <p:cNvSpPr>
            <a:spLocks noChangeArrowheads="1"/>
          </p:cNvSpPr>
          <p:nvPr/>
        </p:nvSpPr>
        <p:spPr bwMode="auto">
          <a:xfrm>
            <a:off x="5979994" y="2458871"/>
            <a:ext cx="987426" cy="382137"/>
          </a:xfrm>
          <a:prstGeom prst="ellipse">
            <a:avLst/>
          </a:prstGeom>
          <a:noFill/>
          <a:ln w="28575">
            <a:solidFill>
              <a:srgbClr val="FF0000"/>
            </a:solidFill>
            <a:round/>
            <a:headEnd/>
            <a:tailEnd/>
          </a:ln>
          <a:effectLst/>
        </p:spPr>
        <p:txBody>
          <a:bodyPr wrap="none" anchor="ctr"/>
          <a:lstStyle/>
          <a:p>
            <a:endParaRPr lang="en-US"/>
          </a:p>
        </p:txBody>
      </p:sp>
      <p:pic>
        <p:nvPicPr>
          <p:cNvPr id="1198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30381"/>
            <a:ext cx="5431809" cy="339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972" y="2370060"/>
            <a:ext cx="6454710" cy="403419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1767" y="3346808"/>
            <a:ext cx="6379755" cy="3526972"/>
          </a:xfrm>
          <a:prstGeom prst="rect">
            <a:avLst/>
          </a:prstGeom>
          <a:noFill/>
          <a:ln w="9525">
            <a:solidFill>
              <a:schemeClr val="tx1"/>
            </a:solidFill>
            <a:miter lim="800000"/>
            <a:headEnd/>
            <a:tailEnd/>
          </a:ln>
        </p:spPr>
      </p:pic>
      <p:sp>
        <p:nvSpPr>
          <p:cNvPr id="2" name="Oval 1"/>
          <p:cNvSpPr/>
          <p:nvPr/>
        </p:nvSpPr>
        <p:spPr>
          <a:xfrm>
            <a:off x="185057" y="1601984"/>
            <a:ext cx="1811576" cy="442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3"/>
          <p:cNvSpPr>
            <a:spLocks noChangeArrowheads="1"/>
          </p:cNvSpPr>
          <p:nvPr/>
        </p:nvSpPr>
        <p:spPr bwMode="auto">
          <a:xfrm rot="10800000">
            <a:off x="1996633" y="1823440"/>
            <a:ext cx="3817433" cy="22145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3" name="Oval 12"/>
          <p:cNvSpPr>
            <a:spLocks noChangeArrowheads="1"/>
          </p:cNvSpPr>
          <p:nvPr/>
        </p:nvSpPr>
        <p:spPr bwMode="auto">
          <a:xfrm>
            <a:off x="1603757" y="2745737"/>
            <a:ext cx="785751" cy="569001"/>
          </a:xfrm>
          <a:prstGeom prst="ellipse">
            <a:avLst/>
          </a:prstGeom>
          <a:noFill/>
          <a:ln w="28575">
            <a:solidFill>
              <a:srgbClr val="FF0000"/>
            </a:solidFill>
            <a:round/>
            <a:headEnd/>
            <a:tailEnd/>
          </a:ln>
          <a:effectLst/>
        </p:spPr>
        <p:txBody>
          <a:bodyPr wrap="none" anchor="ctr"/>
          <a:lstStyle/>
          <a:p>
            <a:endParaRPr lang="en-US"/>
          </a:p>
        </p:txBody>
      </p:sp>
      <p:sp>
        <p:nvSpPr>
          <p:cNvPr id="25" name="AutoShape 13"/>
          <p:cNvSpPr>
            <a:spLocks noChangeArrowheads="1"/>
          </p:cNvSpPr>
          <p:nvPr/>
        </p:nvSpPr>
        <p:spPr bwMode="auto">
          <a:xfrm rot="10800000">
            <a:off x="2383971" y="3141262"/>
            <a:ext cx="5045529" cy="20281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7" name="Text 6"/>
          <p:cNvSpPr txBox="1">
            <a:spLocks noChangeArrowheads="1"/>
          </p:cNvSpPr>
          <p:nvPr/>
        </p:nvSpPr>
        <p:spPr bwMode="auto">
          <a:xfrm>
            <a:off x="5874617" y="1682861"/>
            <a:ext cx="1198180" cy="504910"/>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200" b="1" dirty="0">
                <a:solidFill>
                  <a:srgbClr val="1C1C1C"/>
                </a:solidFill>
              </a:rPr>
              <a:t>MY MODULES</a:t>
            </a:r>
          </a:p>
        </p:txBody>
      </p:sp>
      <p:sp>
        <p:nvSpPr>
          <p:cNvPr id="28" name="Text 6"/>
          <p:cNvSpPr txBox="1">
            <a:spLocks noChangeArrowheads="1"/>
          </p:cNvSpPr>
          <p:nvPr/>
        </p:nvSpPr>
        <p:spPr bwMode="auto">
          <a:xfrm>
            <a:off x="7671682" y="2971782"/>
            <a:ext cx="1327307" cy="461910"/>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1200" b="1" dirty="0">
                <a:solidFill>
                  <a:srgbClr val="1C1C1C"/>
                </a:solidFill>
              </a:rPr>
              <a:t>TM</a:t>
            </a:r>
          </a:p>
          <a:p>
            <a:pPr algn="ctr" eaLnBrk="1" hangingPunct="1">
              <a:spcBef>
                <a:spcPts val="0"/>
              </a:spcBef>
            </a:pPr>
            <a:r>
              <a:rPr lang="en-US" sz="1200" b="1" dirty="0">
                <a:solidFill>
                  <a:srgbClr val="1C1C1C"/>
                </a:solidFill>
              </a:rPr>
              <a:t>TASK MASTER</a:t>
            </a:r>
          </a:p>
        </p:txBody>
      </p:sp>
      <p:sp>
        <p:nvSpPr>
          <p:cNvPr id="22" name="Rectangle 2"/>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MCTIMS Task Master </a:t>
            </a:r>
          </a:p>
          <a:p>
            <a:r>
              <a:rPr lang="en-US" sz="2400" b="1" dirty="0">
                <a:latin typeface="Arial" charset="0"/>
                <a:cs typeface="Times New Roman" pitchFamily="18" charset="0"/>
              </a:rPr>
              <a:t>ADS for MCTL / METs / METLs</a:t>
            </a:r>
          </a:p>
        </p:txBody>
      </p:sp>
      <p:pic>
        <p:nvPicPr>
          <p:cNvPr id="17"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24" name="Slide Number Placeholder 3"/>
          <p:cNvSpPr txBox="1">
            <a:spLocks/>
          </p:cNvSpPr>
          <p:nvPr/>
        </p:nvSpPr>
        <p:spPr>
          <a:xfrm>
            <a:off x="6705600" y="63162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solidFill>
                  <a:schemeClr val="tx1"/>
                </a:solidFill>
              </a:rPr>
              <a:pPr/>
              <a:t>35</a:t>
            </a:fld>
            <a:endParaRPr lang="en-US" dirty="0">
              <a:solidFill>
                <a:schemeClr val="tx1"/>
              </a:solidFill>
            </a:endParaRPr>
          </a:p>
        </p:txBody>
      </p:sp>
      <p:sp>
        <p:nvSpPr>
          <p:cNvPr id="3" name="Footer Placeholder 2"/>
          <p:cNvSpPr>
            <a:spLocks noGrp="1"/>
          </p:cNvSpPr>
          <p:nvPr>
            <p:ph type="ftr" sz="quarter" idx="11"/>
          </p:nvPr>
        </p:nvSpPr>
        <p:spPr>
          <a:xfrm>
            <a:off x="35856" y="6356349"/>
            <a:ext cx="1948514" cy="365125"/>
          </a:xfrm>
        </p:spPr>
        <p:txBody>
          <a:bodyPr/>
          <a:lstStyle/>
          <a:p>
            <a:r>
              <a:rPr lang="en-US">
                <a:solidFill>
                  <a:schemeClr val="tx1"/>
                </a:solidFill>
              </a:rPr>
              <a:t>MAR 2026-CUI</a:t>
            </a:r>
            <a:endParaRPr lang="en-US" dirty="0">
              <a:solidFill>
                <a:schemeClr val="tx1"/>
              </a:solidFill>
            </a:endParaRPr>
          </a:p>
        </p:txBody>
      </p:sp>
      <p:pic>
        <p:nvPicPr>
          <p:cNvPr id="5" name="Picture 4"/>
          <p:cNvPicPr>
            <a:picLocks noChangeAspect="1"/>
          </p:cNvPicPr>
          <p:nvPr/>
        </p:nvPicPr>
        <p:blipFill>
          <a:blip r:embed="rId7"/>
          <a:stretch>
            <a:fillRect/>
          </a:stretch>
        </p:blipFill>
        <p:spPr>
          <a:xfrm>
            <a:off x="2751767" y="3972878"/>
            <a:ext cx="6385534" cy="2994676"/>
          </a:xfrm>
          <a:prstGeom prst="rect">
            <a:avLst/>
          </a:prstGeom>
        </p:spPr>
      </p:pic>
      <p:sp>
        <p:nvSpPr>
          <p:cNvPr id="29" name="Oval 28"/>
          <p:cNvSpPr/>
          <p:nvPr/>
        </p:nvSpPr>
        <p:spPr>
          <a:xfrm>
            <a:off x="6886505" y="4387424"/>
            <a:ext cx="1811576" cy="2342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647F79-0EB4-4207-C99B-93391336E947}"/>
              </a:ext>
            </a:extLst>
          </p:cNvPr>
          <p:cNvSpPr>
            <a:spLocks noGrp="1"/>
          </p:cNvSpPr>
          <p:nvPr>
            <p:ph type="sldNum" sz="quarter" idx="12"/>
          </p:nvPr>
        </p:nvSpPr>
        <p:spPr/>
        <p:txBody>
          <a:bodyPr/>
          <a:lstStyle/>
          <a:p>
            <a:fld id="{57D7F152-42F7-4C0B-ACE2-8696607C202E}" type="slidenum">
              <a:rPr lang="en-US" smtClean="0">
                <a:solidFill>
                  <a:schemeClr val="tx1"/>
                </a:solidFill>
              </a:rPr>
              <a:pPr/>
              <a:t>35</a:t>
            </a:fld>
            <a:endParaRPr lang="en-US" dirty="0">
              <a:solidFill>
                <a:schemeClr val="tx1"/>
              </a:solidFill>
            </a:endParaRPr>
          </a:p>
        </p:txBody>
      </p:sp>
    </p:spTree>
    <p:extLst>
      <p:ext uri="{BB962C8B-B14F-4D97-AF65-F5344CB8AC3E}">
        <p14:creationId xmlns:p14="http://schemas.microsoft.com/office/powerpoint/2010/main" val="443185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D2CF8D-39E6-4555-8825-F4906ECB91A2}"/>
              </a:ext>
            </a:extLst>
          </p:cNvPr>
          <p:cNvSpPr>
            <a:spLocks noGrp="1"/>
          </p:cNvSpPr>
          <p:nvPr>
            <p:ph type="ftr" sz="quarter" idx="11"/>
          </p:nvPr>
        </p:nvSpPr>
        <p:spPr>
          <a:xfrm>
            <a:off x="0" y="6335962"/>
            <a:ext cx="1811731" cy="365125"/>
          </a:xfrm>
        </p:spPr>
        <p:txBody>
          <a:bodyPr/>
          <a:lstStyle/>
          <a:p>
            <a:r>
              <a:rPr lang="en-US">
                <a:solidFill>
                  <a:schemeClr val="tx1"/>
                </a:solidFill>
              </a:rPr>
              <a:t>MAR 2026-CUI</a:t>
            </a:r>
            <a:endParaRPr lang="en-US" dirty="0">
              <a:solidFill>
                <a:schemeClr val="tx1"/>
              </a:solidFill>
            </a:endParaRPr>
          </a:p>
        </p:txBody>
      </p:sp>
      <p:pic>
        <p:nvPicPr>
          <p:cNvPr id="9" name="Picture 8">
            <a:extLst>
              <a:ext uri="{FF2B5EF4-FFF2-40B4-BE49-F238E27FC236}">
                <a16:creationId xmlns:a16="http://schemas.microsoft.com/office/drawing/2014/main" id="{75AFB15C-1703-9F62-D0C0-725F84423D27}"/>
              </a:ext>
            </a:extLst>
          </p:cNvPr>
          <p:cNvPicPr>
            <a:picLocks noChangeAspect="1"/>
          </p:cNvPicPr>
          <p:nvPr/>
        </p:nvPicPr>
        <p:blipFill rotWithShape="1">
          <a:blip r:embed="rId2"/>
          <a:srcRect l="9719" t="11126" r="47041" b="8070"/>
          <a:stretch/>
        </p:blipFill>
        <p:spPr>
          <a:xfrm>
            <a:off x="170916" y="1555336"/>
            <a:ext cx="7152830" cy="4529268"/>
          </a:xfrm>
          <a:prstGeom prst="rect">
            <a:avLst/>
          </a:prstGeom>
        </p:spPr>
      </p:pic>
      <p:pic>
        <p:nvPicPr>
          <p:cNvPr id="7" name="Picture 6">
            <a:extLst>
              <a:ext uri="{FF2B5EF4-FFF2-40B4-BE49-F238E27FC236}">
                <a16:creationId xmlns:a16="http://schemas.microsoft.com/office/drawing/2014/main" id="{05368091-0D2A-C7F0-8F86-0DE33F311C47}"/>
              </a:ext>
            </a:extLst>
          </p:cNvPr>
          <p:cNvPicPr>
            <a:picLocks noChangeAspect="1"/>
          </p:cNvPicPr>
          <p:nvPr/>
        </p:nvPicPr>
        <p:blipFill rotWithShape="1">
          <a:blip r:embed="rId3"/>
          <a:srcRect l="17599" t="28995" r="57221" b="7449"/>
          <a:stretch/>
        </p:blipFill>
        <p:spPr>
          <a:xfrm>
            <a:off x="4127620" y="2558397"/>
            <a:ext cx="4674550" cy="3662080"/>
          </a:xfrm>
          <a:prstGeom prst="rect">
            <a:avLst/>
          </a:prstGeom>
          <a:ln w="31750">
            <a:solidFill>
              <a:srgbClr val="FF0000"/>
            </a:solidFill>
          </a:ln>
        </p:spPr>
      </p:pic>
      <p:sp>
        <p:nvSpPr>
          <p:cNvPr id="10" name="AutoShape 13">
            <a:extLst>
              <a:ext uri="{FF2B5EF4-FFF2-40B4-BE49-F238E27FC236}">
                <a16:creationId xmlns:a16="http://schemas.microsoft.com/office/drawing/2014/main" id="{AEAC59BA-5AD1-8A1D-C84B-14074476C82E}"/>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Rectangle 2">
            <a:extLst>
              <a:ext uri="{FF2B5EF4-FFF2-40B4-BE49-F238E27FC236}">
                <a16:creationId xmlns:a16="http://schemas.microsoft.com/office/drawing/2014/main" id="{F0B16A42-1B1B-5A1C-A680-A33DBD11E667}"/>
              </a:ext>
            </a:extLst>
          </p:cNvPr>
          <p:cNvSpPr txBox="1">
            <a:spLocks noChangeArrowheads="1"/>
          </p:cNvSpPr>
          <p:nvPr/>
        </p:nvSpPr>
        <p:spPr>
          <a:xfrm>
            <a:off x="0" y="36511"/>
            <a:ext cx="9144000"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 </a:t>
            </a:r>
          </a:p>
          <a:p>
            <a:r>
              <a:rPr lang="en-US" sz="2400" b="1" dirty="0">
                <a:latin typeface="Arial" charset="0"/>
                <a:cs typeface="Times New Roman" pitchFamily="18" charset="0"/>
              </a:rPr>
              <a:t>Marine Corps Task List</a:t>
            </a:r>
          </a:p>
        </p:txBody>
      </p:sp>
      <p:sp>
        <p:nvSpPr>
          <p:cNvPr id="3" name="Slide Number Placeholder 2">
            <a:extLst>
              <a:ext uri="{FF2B5EF4-FFF2-40B4-BE49-F238E27FC236}">
                <a16:creationId xmlns:a16="http://schemas.microsoft.com/office/drawing/2014/main" id="{8BC96B83-9CB3-3C4B-4F19-11A59CE0B4A6}"/>
              </a:ext>
            </a:extLst>
          </p:cNvPr>
          <p:cNvSpPr>
            <a:spLocks noGrp="1"/>
          </p:cNvSpPr>
          <p:nvPr>
            <p:ph type="sldNum" sz="quarter" idx="12"/>
          </p:nvPr>
        </p:nvSpPr>
        <p:spPr/>
        <p:txBody>
          <a:bodyPr/>
          <a:lstStyle/>
          <a:p>
            <a:fld id="{57D7F152-42F7-4C0B-ACE2-8696607C202E}" type="slidenum">
              <a:rPr lang="en-US" smtClean="0">
                <a:solidFill>
                  <a:schemeClr val="tx1"/>
                </a:solidFill>
              </a:rPr>
              <a:pPr/>
              <a:t>36</a:t>
            </a:fld>
            <a:endParaRPr lang="en-US" dirty="0">
              <a:solidFill>
                <a:schemeClr val="tx1"/>
              </a:solidFill>
            </a:endParaRPr>
          </a:p>
        </p:txBody>
      </p:sp>
    </p:spTree>
    <p:extLst>
      <p:ext uri="{BB962C8B-B14F-4D97-AF65-F5344CB8AC3E}">
        <p14:creationId xmlns:p14="http://schemas.microsoft.com/office/powerpoint/2010/main" val="460724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D9D6F5-4E07-DAA9-43CC-0D56597CB8FF}"/>
              </a:ext>
            </a:extLst>
          </p:cNvPr>
          <p:cNvSpPr>
            <a:spLocks noGrp="1"/>
          </p:cNvSpPr>
          <p:nvPr>
            <p:ph type="ftr" sz="quarter" idx="11"/>
          </p:nvPr>
        </p:nvSpPr>
        <p:spPr>
          <a:xfrm>
            <a:off x="0" y="6408708"/>
            <a:ext cx="1676401" cy="365125"/>
          </a:xfrm>
        </p:spPr>
        <p:txBody>
          <a:bodyPr/>
          <a:lstStyle/>
          <a:p>
            <a:r>
              <a:rPr lang="en-US">
                <a:solidFill>
                  <a:schemeClr val="tx1"/>
                </a:solidFill>
              </a:rPr>
              <a:t>MAR 2026-CUI</a:t>
            </a:r>
            <a:endParaRPr lang="en-US" dirty="0">
              <a:solidFill>
                <a:schemeClr val="tx1"/>
              </a:solidFill>
            </a:endParaRPr>
          </a:p>
        </p:txBody>
      </p:sp>
      <p:pic>
        <p:nvPicPr>
          <p:cNvPr id="4" name="Picture 3">
            <a:extLst>
              <a:ext uri="{FF2B5EF4-FFF2-40B4-BE49-F238E27FC236}">
                <a16:creationId xmlns:a16="http://schemas.microsoft.com/office/drawing/2014/main" id="{22369C1F-E15C-5764-6A39-07536557A3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455619"/>
            <a:ext cx="7743825" cy="4953089"/>
          </a:xfrm>
          <a:prstGeom prst="rect">
            <a:avLst/>
          </a:prstGeom>
        </p:spPr>
      </p:pic>
      <p:pic>
        <p:nvPicPr>
          <p:cNvPr id="7" name="Picture 6">
            <a:extLst>
              <a:ext uri="{FF2B5EF4-FFF2-40B4-BE49-F238E27FC236}">
                <a16:creationId xmlns:a16="http://schemas.microsoft.com/office/drawing/2014/main" id="{04467C48-BA1D-FA5F-9813-523D59539E64}"/>
              </a:ext>
            </a:extLst>
          </p:cNvPr>
          <p:cNvPicPr>
            <a:picLocks noChangeAspect="1"/>
          </p:cNvPicPr>
          <p:nvPr/>
        </p:nvPicPr>
        <p:blipFill rotWithShape="1">
          <a:blip r:embed="rId3"/>
          <a:srcRect l="7570" t="11435" r="75421" b="24006"/>
          <a:stretch/>
        </p:blipFill>
        <p:spPr>
          <a:xfrm>
            <a:off x="3546506" y="2605829"/>
            <a:ext cx="5004898" cy="3955189"/>
          </a:xfrm>
          <a:prstGeom prst="rect">
            <a:avLst/>
          </a:prstGeom>
          <a:ln w="31750">
            <a:solidFill>
              <a:srgbClr val="FF0000"/>
            </a:solidFill>
          </a:ln>
        </p:spPr>
      </p:pic>
      <p:sp>
        <p:nvSpPr>
          <p:cNvPr id="8" name="AutoShape 13">
            <a:extLst>
              <a:ext uri="{FF2B5EF4-FFF2-40B4-BE49-F238E27FC236}">
                <a16:creationId xmlns:a16="http://schemas.microsoft.com/office/drawing/2014/main" id="{1C4B83A6-C450-76C9-6642-C1E9097FF107}"/>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9" name="Rectangle 2">
            <a:extLst>
              <a:ext uri="{FF2B5EF4-FFF2-40B4-BE49-F238E27FC236}">
                <a16:creationId xmlns:a16="http://schemas.microsoft.com/office/drawing/2014/main" id="{8FAB8928-0700-F60A-89CA-6FD9751428FB}"/>
              </a:ext>
            </a:extLst>
          </p:cNvPr>
          <p:cNvSpPr txBox="1">
            <a:spLocks noChangeArrowheads="1"/>
          </p:cNvSpPr>
          <p:nvPr/>
        </p:nvSpPr>
        <p:spPr>
          <a:xfrm>
            <a:off x="0" y="21265"/>
            <a:ext cx="9144000" cy="1114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 Community Reports</a:t>
            </a:r>
          </a:p>
        </p:txBody>
      </p:sp>
      <p:sp>
        <p:nvSpPr>
          <p:cNvPr id="3" name="Slide Number Placeholder 2">
            <a:extLst>
              <a:ext uri="{FF2B5EF4-FFF2-40B4-BE49-F238E27FC236}">
                <a16:creationId xmlns:a16="http://schemas.microsoft.com/office/drawing/2014/main" id="{9DFF1EBB-7107-A26E-52AE-BBA611B89F43}"/>
              </a:ext>
            </a:extLst>
          </p:cNvPr>
          <p:cNvSpPr>
            <a:spLocks noGrp="1"/>
          </p:cNvSpPr>
          <p:nvPr>
            <p:ph type="sldNum" sz="quarter" idx="12"/>
          </p:nvPr>
        </p:nvSpPr>
        <p:spPr/>
        <p:txBody>
          <a:bodyPr/>
          <a:lstStyle/>
          <a:p>
            <a:fld id="{57D7F152-42F7-4C0B-ACE2-8696607C202E}" type="slidenum">
              <a:rPr lang="en-US" smtClean="0">
                <a:solidFill>
                  <a:schemeClr val="tx1"/>
                </a:solidFill>
              </a:rPr>
              <a:pPr/>
              <a:t>37</a:t>
            </a:fld>
            <a:endParaRPr lang="en-US" dirty="0">
              <a:solidFill>
                <a:schemeClr val="tx1"/>
              </a:solidFill>
            </a:endParaRPr>
          </a:p>
        </p:txBody>
      </p:sp>
    </p:spTree>
    <p:extLst>
      <p:ext uri="{BB962C8B-B14F-4D97-AF65-F5344CB8AC3E}">
        <p14:creationId xmlns:p14="http://schemas.microsoft.com/office/powerpoint/2010/main" val="3716710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1F9FAD-F32E-0B69-86A3-3DEB6D933B5A}"/>
              </a:ext>
            </a:extLst>
          </p:cNvPr>
          <p:cNvSpPr>
            <a:spLocks noGrp="1"/>
          </p:cNvSpPr>
          <p:nvPr>
            <p:ph type="ftr" sz="quarter" idx="11"/>
          </p:nvPr>
        </p:nvSpPr>
        <p:spPr>
          <a:xfrm>
            <a:off x="196554" y="6337537"/>
            <a:ext cx="2279923" cy="365125"/>
          </a:xfrm>
        </p:spPr>
        <p:txBody>
          <a:bodyPr/>
          <a:lstStyle/>
          <a:p>
            <a:r>
              <a:rPr lang="en-US">
                <a:solidFill>
                  <a:schemeClr val="tx1"/>
                </a:solidFill>
              </a:rPr>
              <a:t>MAR 2026-CUI</a:t>
            </a:r>
            <a:endParaRPr lang="en-US" dirty="0">
              <a:solidFill>
                <a:schemeClr val="tx1"/>
              </a:solidFill>
            </a:endParaRPr>
          </a:p>
        </p:txBody>
      </p:sp>
      <p:pic>
        <p:nvPicPr>
          <p:cNvPr id="5" name="Picture 4">
            <a:extLst>
              <a:ext uri="{FF2B5EF4-FFF2-40B4-BE49-F238E27FC236}">
                <a16:creationId xmlns:a16="http://schemas.microsoft.com/office/drawing/2014/main" id="{21350162-E02E-8B75-B171-4F7A3BB6D2CF}"/>
              </a:ext>
            </a:extLst>
          </p:cNvPr>
          <p:cNvPicPr>
            <a:picLocks noChangeAspect="1"/>
          </p:cNvPicPr>
          <p:nvPr/>
        </p:nvPicPr>
        <p:blipFill rotWithShape="1">
          <a:blip r:embed="rId2"/>
          <a:srcRect l="15234" t="24113" r="62336" b="15400"/>
          <a:stretch/>
        </p:blipFill>
        <p:spPr>
          <a:xfrm>
            <a:off x="378866" y="1538243"/>
            <a:ext cx="2895599" cy="4127619"/>
          </a:xfrm>
          <a:prstGeom prst="rect">
            <a:avLst/>
          </a:prstGeom>
          <a:ln w="25400">
            <a:solidFill>
              <a:srgbClr val="FF0000"/>
            </a:solidFill>
          </a:ln>
        </p:spPr>
      </p:pic>
      <p:pic>
        <p:nvPicPr>
          <p:cNvPr id="7" name="Picture 6">
            <a:extLst>
              <a:ext uri="{FF2B5EF4-FFF2-40B4-BE49-F238E27FC236}">
                <a16:creationId xmlns:a16="http://schemas.microsoft.com/office/drawing/2014/main" id="{E7E8E0F8-B4A2-10CD-0FCA-3D06AD7FA620}"/>
              </a:ext>
            </a:extLst>
          </p:cNvPr>
          <p:cNvPicPr>
            <a:picLocks noChangeAspect="1"/>
          </p:cNvPicPr>
          <p:nvPr/>
        </p:nvPicPr>
        <p:blipFill rotWithShape="1">
          <a:blip r:embed="rId3"/>
          <a:srcRect l="15607" t="18884" r="63365" b="4687"/>
          <a:stretch/>
        </p:blipFill>
        <p:spPr>
          <a:xfrm>
            <a:off x="2973935" y="1913398"/>
            <a:ext cx="3045864" cy="3922520"/>
          </a:xfrm>
          <a:prstGeom prst="rect">
            <a:avLst/>
          </a:prstGeom>
          <a:ln w="25400">
            <a:solidFill>
              <a:srgbClr val="FF0000"/>
            </a:solidFill>
          </a:ln>
        </p:spPr>
      </p:pic>
      <p:pic>
        <p:nvPicPr>
          <p:cNvPr id="9" name="Picture 8">
            <a:extLst>
              <a:ext uri="{FF2B5EF4-FFF2-40B4-BE49-F238E27FC236}">
                <a16:creationId xmlns:a16="http://schemas.microsoft.com/office/drawing/2014/main" id="{168FCD2D-F161-662C-2B9F-E331B733061B}"/>
              </a:ext>
            </a:extLst>
          </p:cNvPr>
          <p:cNvPicPr>
            <a:picLocks noChangeAspect="1"/>
          </p:cNvPicPr>
          <p:nvPr/>
        </p:nvPicPr>
        <p:blipFill rotWithShape="1">
          <a:blip r:embed="rId4"/>
          <a:srcRect l="17197" t="17643" r="64766" b="14074"/>
          <a:stretch/>
        </p:blipFill>
        <p:spPr>
          <a:xfrm>
            <a:off x="5869535" y="2572283"/>
            <a:ext cx="2895599" cy="3435409"/>
          </a:xfrm>
          <a:prstGeom prst="rect">
            <a:avLst/>
          </a:prstGeom>
          <a:ln w="25400">
            <a:solidFill>
              <a:srgbClr val="FF0000"/>
            </a:solidFill>
          </a:ln>
        </p:spPr>
      </p:pic>
      <p:sp>
        <p:nvSpPr>
          <p:cNvPr id="10" name="AutoShape 13">
            <a:extLst>
              <a:ext uri="{FF2B5EF4-FFF2-40B4-BE49-F238E27FC236}">
                <a16:creationId xmlns:a16="http://schemas.microsoft.com/office/drawing/2014/main" id="{C4172CBD-8885-9664-D3D7-E00E77BB6799}"/>
              </a:ext>
            </a:extLst>
          </p:cNvPr>
          <p:cNvSpPr>
            <a:spLocks noChangeArrowheads="1"/>
          </p:cNvSpPr>
          <p:nvPr/>
        </p:nvSpPr>
        <p:spPr bwMode="auto">
          <a:xfrm rot="19744435">
            <a:off x="2463111" y="4424015"/>
            <a:ext cx="921237" cy="2028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Oval 10">
            <a:extLst>
              <a:ext uri="{FF2B5EF4-FFF2-40B4-BE49-F238E27FC236}">
                <a16:creationId xmlns:a16="http://schemas.microsoft.com/office/drawing/2014/main" id="{26B3E417-74B3-21F6-ACC1-E7313D40CEEB}"/>
              </a:ext>
            </a:extLst>
          </p:cNvPr>
          <p:cNvSpPr/>
          <p:nvPr/>
        </p:nvSpPr>
        <p:spPr>
          <a:xfrm>
            <a:off x="479277" y="4785643"/>
            <a:ext cx="2394247" cy="22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AA3F5D13-A396-4D0B-9995-0D3CF5335571}"/>
              </a:ext>
            </a:extLst>
          </p:cNvPr>
          <p:cNvSpPr txBox="1">
            <a:spLocks noChangeArrowheads="1"/>
          </p:cNvSpPr>
          <p:nvPr/>
        </p:nvSpPr>
        <p:spPr>
          <a:xfrm>
            <a:off x="-1" y="-104775"/>
            <a:ext cx="9116829"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METL Reports</a:t>
            </a:r>
          </a:p>
          <a:p>
            <a:r>
              <a:rPr lang="en-US" sz="2000" b="1" dirty="0">
                <a:latin typeface="Arial" charset="0"/>
                <a:cs typeface="Times New Roman" pitchFamily="18" charset="0"/>
              </a:rPr>
              <a:t>Org UIC / METL / MET Summary:  </a:t>
            </a:r>
          </a:p>
          <a:p>
            <a:r>
              <a:rPr lang="en-US" sz="2000" b="1" dirty="0">
                <a:latin typeface="Arial" charset="0"/>
                <a:cs typeface="Times New Roman" pitchFamily="18" charset="0"/>
              </a:rPr>
              <a:t>Baseline/Advanced Capability Statement, </a:t>
            </a:r>
          </a:p>
          <a:p>
            <a:r>
              <a:rPr lang="en-US" sz="2000" b="1" dirty="0">
                <a:latin typeface="Arial" charset="0"/>
                <a:cs typeface="Times New Roman" pitchFamily="18" charset="0"/>
              </a:rPr>
              <a:t>Personnel, Equipment, Training and Output</a:t>
            </a:r>
          </a:p>
        </p:txBody>
      </p:sp>
      <p:pic>
        <p:nvPicPr>
          <p:cNvPr id="13" name="Picture 12">
            <a:extLst>
              <a:ext uri="{FF2B5EF4-FFF2-40B4-BE49-F238E27FC236}">
                <a16:creationId xmlns:a16="http://schemas.microsoft.com/office/drawing/2014/main" id="{05918F16-1CB8-41DC-9DCD-B7CC84E82C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3B0CAF60-16D8-A3C2-81AE-FE2227CA9485}"/>
              </a:ext>
            </a:extLst>
          </p:cNvPr>
          <p:cNvSpPr>
            <a:spLocks noGrp="1"/>
          </p:cNvSpPr>
          <p:nvPr>
            <p:ph type="sldNum" sz="quarter" idx="12"/>
          </p:nvPr>
        </p:nvSpPr>
        <p:spPr/>
        <p:txBody>
          <a:bodyPr/>
          <a:lstStyle/>
          <a:p>
            <a:fld id="{57D7F152-42F7-4C0B-ACE2-8696607C202E}" type="slidenum">
              <a:rPr lang="en-US" smtClean="0">
                <a:solidFill>
                  <a:schemeClr val="tx1"/>
                </a:solidFill>
              </a:rPr>
              <a:pPr/>
              <a:t>38</a:t>
            </a:fld>
            <a:endParaRPr lang="en-US" dirty="0">
              <a:solidFill>
                <a:schemeClr val="tx1"/>
              </a:solidFill>
            </a:endParaRPr>
          </a:p>
        </p:txBody>
      </p:sp>
    </p:spTree>
    <p:extLst>
      <p:ext uri="{BB962C8B-B14F-4D97-AF65-F5344CB8AC3E}">
        <p14:creationId xmlns:p14="http://schemas.microsoft.com/office/powerpoint/2010/main" val="1234316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2F4D8-C510-6FC9-D822-29821DD7D972}"/>
              </a:ext>
            </a:extLst>
          </p:cNvPr>
          <p:cNvSpPr>
            <a:spLocks noGrp="1"/>
          </p:cNvSpPr>
          <p:nvPr>
            <p:ph type="ftr" sz="quarter" idx="11"/>
          </p:nvPr>
        </p:nvSpPr>
        <p:spPr>
          <a:xfrm>
            <a:off x="0" y="6347995"/>
            <a:ext cx="2047875" cy="365125"/>
          </a:xfrm>
        </p:spPr>
        <p:txBody>
          <a:bodyPr/>
          <a:lstStyle/>
          <a:p>
            <a:r>
              <a:rPr lang="en-US">
                <a:solidFill>
                  <a:schemeClr val="tx1"/>
                </a:solidFill>
              </a:rPr>
              <a:t>MAR 2026-CUI</a:t>
            </a:r>
            <a:endParaRPr lang="en-US" dirty="0">
              <a:solidFill>
                <a:schemeClr val="tx1"/>
              </a:solidFill>
            </a:endParaRPr>
          </a:p>
        </p:txBody>
      </p:sp>
      <p:pic>
        <p:nvPicPr>
          <p:cNvPr id="5" name="Picture 4">
            <a:extLst>
              <a:ext uri="{FF2B5EF4-FFF2-40B4-BE49-F238E27FC236}">
                <a16:creationId xmlns:a16="http://schemas.microsoft.com/office/drawing/2014/main" id="{EA646C33-FDB0-0B28-7CDE-3BF9AF7669F3}"/>
              </a:ext>
            </a:extLst>
          </p:cNvPr>
          <p:cNvPicPr>
            <a:picLocks noChangeAspect="1"/>
          </p:cNvPicPr>
          <p:nvPr/>
        </p:nvPicPr>
        <p:blipFill rotWithShape="1">
          <a:blip r:embed="rId2"/>
          <a:srcRect l="9813" t="12057" r="71308" b="15005"/>
          <a:stretch/>
        </p:blipFill>
        <p:spPr>
          <a:xfrm>
            <a:off x="299102" y="1551922"/>
            <a:ext cx="2563739" cy="3789199"/>
          </a:xfrm>
          <a:prstGeom prst="rect">
            <a:avLst/>
          </a:prstGeom>
          <a:ln w="25400">
            <a:solidFill>
              <a:srgbClr val="FF0000"/>
            </a:solidFill>
          </a:ln>
        </p:spPr>
      </p:pic>
      <p:pic>
        <p:nvPicPr>
          <p:cNvPr id="7" name="Picture 6">
            <a:extLst>
              <a:ext uri="{FF2B5EF4-FFF2-40B4-BE49-F238E27FC236}">
                <a16:creationId xmlns:a16="http://schemas.microsoft.com/office/drawing/2014/main" id="{A56DE5A4-BF10-EC7E-7102-BC840A7155FD}"/>
              </a:ext>
            </a:extLst>
          </p:cNvPr>
          <p:cNvPicPr>
            <a:picLocks noChangeAspect="1"/>
          </p:cNvPicPr>
          <p:nvPr/>
        </p:nvPicPr>
        <p:blipFill rotWithShape="1">
          <a:blip r:embed="rId3"/>
          <a:srcRect l="9813" t="12057" r="57290" b="9107"/>
          <a:stretch/>
        </p:blipFill>
        <p:spPr>
          <a:xfrm>
            <a:off x="3202356" y="1551922"/>
            <a:ext cx="4103406" cy="2804669"/>
          </a:xfrm>
          <a:prstGeom prst="rect">
            <a:avLst/>
          </a:prstGeom>
          <a:ln w="25400">
            <a:solidFill>
              <a:srgbClr val="FF0000"/>
            </a:solidFill>
          </a:ln>
        </p:spPr>
      </p:pic>
      <p:pic>
        <p:nvPicPr>
          <p:cNvPr id="11" name="Picture 10">
            <a:extLst>
              <a:ext uri="{FF2B5EF4-FFF2-40B4-BE49-F238E27FC236}">
                <a16:creationId xmlns:a16="http://schemas.microsoft.com/office/drawing/2014/main" id="{7F54BEB0-CD37-34C5-A653-2D06C5D4433A}"/>
              </a:ext>
            </a:extLst>
          </p:cNvPr>
          <p:cNvPicPr>
            <a:picLocks noChangeAspect="1"/>
          </p:cNvPicPr>
          <p:nvPr/>
        </p:nvPicPr>
        <p:blipFill rotWithShape="1">
          <a:blip r:embed="rId4"/>
          <a:srcRect t="15160" r="47664" b="6004"/>
          <a:stretch/>
        </p:blipFill>
        <p:spPr>
          <a:xfrm>
            <a:off x="4572000" y="2808605"/>
            <a:ext cx="3783296" cy="2337275"/>
          </a:xfrm>
          <a:prstGeom prst="rect">
            <a:avLst/>
          </a:prstGeom>
          <a:ln w="25400">
            <a:solidFill>
              <a:srgbClr val="FF0000"/>
            </a:solidFill>
          </a:ln>
        </p:spPr>
      </p:pic>
      <p:pic>
        <p:nvPicPr>
          <p:cNvPr id="13" name="Picture 12">
            <a:extLst>
              <a:ext uri="{FF2B5EF4-FFF2-40B4-BE49-F238E27FC236}">
                <a16:creationId xmlns:a16="http://schemas.microsoft.com/office/drawing/2014/main" id="{6E594870-6DEC-F69D-168D-645F3D71CFE2}"/>
              </a:ext>
            </a:extLst>
          </p:cNvPr>
          <p:cNvPicPr>
            <a:picLocks noChangeAspect="1"/>
          </p:cNvPicPr>
          <p:nvPr/>
        </p:nvPicPr>
        <p:blipFill rotWithShape="1">
          <a:blip r:embed="rId5"/>
          <a:srcRect l="14221" t="8022" r="54112" b="33938"/>
          <a:stretch/>
        </p:blipFill>
        <p:spPr>
          <a:xfrm>
            <a:off x="5134418" y="3818353"/>
            <a:ext cx="3783296" cy="2337275"/>
          </a:xfrm>
          <a:prstGeom prst="rect">
            <a:avLst/>
          </a:prstGeom>
          <a:ln w="25400">
            <a:solidFill>
              <a:srgbClr val="FF0000"/>
            </a:solidFill>
          </a:ln>
        </p:spPr>
      </p:pic>
      <p:sp>
        <p:nvSpPr>
          <p:cNvPr id="14" name="Rectangle 2">
            <a:extLst>
              <a:ext uri="{FF2B5EF4-FFF2-40B4-BE49-F238E27FC236}">
                <a16:creationId xmlns:a16="http://schemas.microsoft.com/office/drawing/2014/main" id="{DF17235E-2B2C-155B-10EE-C3F2B540469C}"/>
              </a:ext>
            </a:extLst>
          </p:cNvPr>
          <p:cNvSpPr txBox="1">
            <a:spLocks noChangeArrowheads="1"/>
          </p:cNvSpPr>
          <p:nvPr/>
        </p:nvSpPr>
        <p:spPr>
          <a:xfrm>
            <a:off x="1" y="-104775"/>
            <a:ext cx="9116828"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T&amp;R Manual, </a:t>
            </a:r>
          </a:p>
          <a:p>
            <a:r>
              <a:rPr lang="en-US" sz="2400" b="1" dirty="0">
                <a:latin typeface="Arial" charset="0"/>
                <a:cs typeface="Times New Roman" pitchFamily="18" charset="0"/>
              </a:rPr>
              <a:t>Community Training Events</a:t>
            </a:r>
          </a:p>
        </p:txBody>
      </p:sp>
      <p:sp>
        <p:nvSpPr>
          <p:cNvPr id="15" name="AutoShape 13">
            <a:extLst>
              <a:ext uri="{FF2B5EF4-FFF2-40B4-BE49-F238E27FC236}">
                <a16:creationId xmlns:a16="http://schemas.microsoft.com/office/drawing/2014/main" id="{274830B9-676A-CE0E-6BBF-A5D5A5121237}"/>
              </a:ext>
            </a:extLst>
          </p:cNvPr>
          <p:cNvSpPr>
            <a:spLocks noChangeArrowheads="1"/>
          </p:cNvSpPr>
          <p:nvPr/>
        </p:nvSpPr>
        <p:spPr bwMode="auto">
          <a:xfrm>
            <a:off x="695325" y="5457825"/>
            <a:ext cx="2047875" cy="2762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pic>
        <p:nvPicPr>
          <p:cNvPr id="16" name="Picture 15">
            <a:extLst>
              <a:ext uri="{FF2B5EF4-FFF2-40B4-BE49-F238E27FC236}">
                <a16:creationId xmlns:a16="http://schemas.microsoft.com/office/drawing/2014/main" id="{6B46F320-1663-F702-F1BA-329C8E3263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C57CFC5-E00B-3330-24B3-ECC8B12065BE}"/>
              </a:ext>
            </a:extLst>
          </p:cNvPr>
          <p:cNvSpPr>
            <a:spLocks noGrp="1"/>
          </p:cNvSpPr>
          <p:nvPr>
            <p:ph type="sldNum" sz="quarter" idx="12"/>
          </p:nvPr>
        </p:nvSpPr>
        <p:spPr/>
        <p:txBody>
          <a:bodyPr/>
          <a:lstStyle/>
          <a:p>
            <a:fld id="{57D7F152-42F7-4C0B-ACE2-8696607C202E}" type="slidenum">
              <a:rPr lang="en-US" smtClean="0">
                <a:solidFill>
                  <a:schemeClr val="tx1"/>
                </a:solidFill>
              </a:rPr>
              <a:pPr/>
              <a:t>39</a:t>
            </a:fld>
            <a:endParaRPr lang="en-US" dirty="0">
              <a:solidFill>
                <a:schemeClr val="tx1"/>
              </a:solidFill>
            </a:endParaRPr>
          </a:p>
        </p:txBody>
      </p:sp>
    </p:spTree>
    <p:extLst>
      <p:ext uri="{BB962C8B-B14F-4D97-AF65-F5344CB8AC3E}">
        <p14:creationId xmlns:p14="http://schemas.microsoft.com/office/powerpoint/2010/main" val="250972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rved Down Arrow 65"/>
          <p:cNvSpPr/>
          <p:nvPr/>
        </p:nvSpPr>
        <p:spPr bwMode="auto">
          <a:xfrm rot="10800000" flipH="1" flipV="1">
            <a:off x="6367553" y="942523"/>
            <a:ext cx="2034174" cy="1813210"/>
          </a:xfrm>
          <a:prstGeom prst="curvedDownArrow">
            <a:avLst>
              <a:gd name="adj1" fmla="val 33254"/>
              <a:gd name="adj2" fmla="val 53303"/>
              <a:gd name="adj3" fmla="val 25000"/>
            </a:avLst>
          </a:prstGeom>
          <a:gradFill flip="none" rotWithShape="1">
            <a:gsLst>
              <a:gs pos="33000">
                <a:srgbClr val="FF0000"/>
              </a:gs>
              <a:gs pos="60000">
                <a:schemeClr val="bg1">
                  <a:lumMod val="50000"/>
                </a:schemeClr>
              </a:gs>
              <a:gs pos="100000">
                <a:schemeClr val="dk1">
                  <a:tint val="15000"/>
                  <a:satMod val="350000"/>
                </a:schemeClr>
              </a:gs>
            </a:gsLst>
            <a:path path="circle">
              <a:fillToRect l="100000" t="100000"/>
            </a:path>
            <a:tileRect r="-100000" b="-100000"/>
          </a:gradFill>
          <a:ln w="31750">
            <a:solidFill>
              <a:schemeClr val="tx1"/>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63" name="Flowchart: Document 62"/>
          <p:cNvSpPr/>
          <p:nvPr/>
        </p:nvSpPr>
        <p:spPr>
          <a:xfrm>
            <a:off x="3867049" y="2767489"/>
            <a:ext cx="2820813" cy="233459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sp>
        <p:nvSpPr>
          <p:cNvPr id="61" name="Flowchart: Document 60"/>
          <p:cNvSpPr/>
          <p:nvPr/>
        </p:nvSpPr>
        <p:spPr>
          <a:xfrm>
            <a:off x="219074" y="2767488"/>
            <a:ext cx="3303030" cy="215911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i="1" dirty="0">
              <a:solidFill>
                <a:schemeClr val="tx1"/>
              </a:solidFill>
              <a:latin typeface="Times New Roman" pitchFamily="18" charset="0"/>
              <a:cs typeface="Times New Roman" pitchFamily="18" charset="0"/>
            </a:endParaRPr>
          </a:p>
        </p:txBody>
      </p:sp>
      <p:sp>
        <p:nvSpPr>
          <p:cNvPr id="10242" name="Title 1"/>
          <p:cNvSpPr>
            <a:spLocks noGrp="1"/>
          </p:cNvSpPr>
          <p:nvPr>
            <p:ph type="title" idx="4294967295"/>
          </p:nvPr>
        </p:nvSpPr>
        <p:spPr bwMode="auto">
          <a:xfrm>
            <a:off x="1111543" y="5294"/>
            <a:ext cx="7010400" cy="914400"/>
          </a:xfrm>
          <a:noFill/>
          <a:ln>
            <a:miter lim="800000"/>
            <a:headEnd/>
            <a:tailEnd/>
          </a:ln>
        </p:spPr>
        <p:txBody>
          <a:bodyPr vert="horz" wrap="square" lIns="91440" tIns="45720" rIns="91440" bIns="45720" numCol="1" anchorCtr="0" compatLnSpc="1">
            <a:prstTxWarp prst="textNoShape">
              <a:avLst/>
            </a:prstTxWarp>
            <a:normAutofit/>
          </a:bodyPr>
          <a:lstStyle/>
          <a:p>
            <a:r>
              <a:rPr lang="en-US" sz="2600" b="1" dirty="0">
                <a:solidFill>
                  <a:srgbClr val="000000"/>
                </a:solidFill>
                <a:latin typeface="Arial" pitchFamily="34" charset="0"/>
                <a:cs typeface="Arial" pitchFamily="34" charset="0"/>
              </a:rPr>
              <a:t>MCT / MET / METL Integrated Life Cycle </a:t>
            </a:r>
            <a:endParaRPr lang="en-US" sz="2600" b="1" dirty="0">
              <a:latin typeface="Arial" pitchFamily="34" charset="0"/>
              <a:cs typeface="Arial" pitchFamily="34" charset="0"/>
            </a:endParaRPr>
          </a:p>
        </p:txBody>
      </p:sp>
      <p:cxnSp>
        <p:nvCxnSpPr>
          <p:cNvPr id="10244" name="Straight Connector 29"/>
          <p:cNvCxnSpPr>
            <a:cxnSpLocks noChangeShapeType="1"/>
          </p:cNvCxnSpPr>
          <p:nvPr/>
        </p:nvCxnSpPr>
        <p:spPr bwMode="auto">
          <a:xfrm>
            <a:off x="882794" y="5430573"/>
            <a:ext cx="587375" cy="0"/>
          </a:xfrm>
          <a:prstGeom prst="line">
            <a:avLst/>
          </a:prstGeom>
          <a:noFill/>
          <a:ln w="9525" algn="ctr">
            <a:noFill/>
            <a:round/>
            <a:headEnd/>
            <a:tailEnd/>
          </a:ln>
        </p:spPr>
      </p:cxnSp>
      <p:sp>
        <p:nvSpPr>
          <p:cNvPr id="10246" name="TextBox 126"/>
          <p:cNvSpPr txBox="1">
            <a:spLocks noChangeArrowheads="1"/>
          </p:cNvSpPr>
          <p:nvPr/>
        </p:nvSpPr>
        <p:spPr bwMode="auto">
          <a:xfrm>
            <a:off x="152608" y="2762222"/>
            <a:ext cx="3496193" cy="600164"/>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Force Capability Requirements: Core/OPLAN/Assigned Mission</a:t>
            </a:r>
          </a:p>
          <a:p>
            <a:pPr algn="ctr"/>
            <a:r>
              <a:rPr lang="en-US" sz="1100" b="1" dirty="0">
                <a:latin typeface="Times New Roman" pitchFamily="18" charset="0"/>
                <a:cs typeface="Times New Roman" pitchFamily="18" charset="0"/>
              </a:rPr>
              <a:t>FUTURE Capabilities: Future Force Design</a:t>
            </a:r>
          </a:p>
        </p:txBody>
      </p:sp>
      <p:sp>
        <p:nvSpPr>
          <p:cNvPr id="35" name="Curved Down Arrow 34"/>
          <p:cNvSpPr/>
          <p:nvPr/>
        </p:nvSpPr>
        <p:spPr bwMode="auto">
          <a:xfrm>
            <a:off x="983226" y="960058"/>
            <a:ext cx="2349549" cy="1785320"/>
          </a:xfrm>
          <a:prstGeom prst="curvedDownArrow">
            <a:avLst>
              <a:gd name="adj1" fmla="val 24314"/>
              <a:gd name="adj2" fmla="val 45560"/>
              <a:gd name="adj3" fmla="val 26743"/>
            </a:avLst>
          </a:prstGeom>
          <a:gradFill flip="none" rotWithShape="1">
            <a:gsLst>
              <a:gs pos="33000">
                <a:schemeClr val="accent3">
                  <a:lumMod val="60000"/>
                  <a:lumOff val="40000"/>
                </a:schemeClr>
              </a:gs>
              <a:gs pos="60000">
                <a:schemeClr val="bg1"/>
              </a:gs>
              <a:gs pos="100000">
                <a:schemeClr val="dk1">
                  <a:tint val="15000"/>
                  <a:satMod val="350000"/>
                </a:schemeClr>
              </a:gs>
            </a:gsLst>
            <a:path path="circle">
              <a:fillToRect l="100000" t="100000"/>
            </a:path>
            <a:tileRect r="-100000" b="-100000"/>
          </a:gradFill>
          <a:ln w="31750">
            <a:solidFill>
              <a:schemeClr val="tx1">
                <a:alpha val="26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pic>
        <p:nvPicPr>
          <p:cNvPr id="24" name="Picture 3" descr="C:\Documents and Settings\christian.rankin.MCW.003\Desktop\Picture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9220" y="3669983"/>
            <a:ext cx="1517812" cy="1178560"/>
          </a:xfrm>
          <a:prstGeom prst="rect">
            <a:avLst/>
          </a:prstGeom>
          <a:solidFill>
            <a:schemeClr val="bg1"/>
          </a:solidFill>
          <a:ln w="9525">
            <a:noFill/>
            <a:miter lim="800000"/>
            <a:headEnd/>
            <a:tailEnd/>
          </a:ln>
        </p:spPr>
      </p:pic>
      <p:sp>
        <p:nvSpPr>
          <p:cNvPr id="81" name="TextBox 80"/>
          <p:cNvSpPr txBox="1"/>
          <p:nvPr/>
        </p:nvSpPr>
        <p:spPr>
          <a:xfrm>
            <a:off x="3824472" y="3226086"/>
            <a:ext cx="3038009" cy="430887"/>
          </a:xfrm>
          <a:prstGeom prst="rect">
            <a:avLst/>
          </a:prstGeom>
          <a:noFill/>
        </p:spPr>
        <p:txBody>
          <a:bodyPr wrap="square" rtlCol="0">
            <a:spAutoFit/>
          </a:bodyPr>
          <a:lstStyle/>
          <a:p>
            <a:pPr algn="ctr"/>
            <a:r>
              <a:rPr lang="en-US" sz="1100" b="1" dirty="0">
                <a:latin typeface="Times New Roman" pitchFamily="18" charset="0"/>
                <a:cs typeface="Times New Roman" pitchFamily="18" charset="0"/>
              </a:rPr>
              <a:t>Baseline/Advanced Performance Standards</a:t>
            </a:r>
          </a:p>
          <a:p>
            <a:pPr algn="ctr"/>
            <a:r>
              <a:rPr lang="en-US" sz="1100" b="1" dirty="0">
                <a:latin typeface="Times New Roman" pitchFamily="18" charset="0"/>
                <a:cs typeface="Times New Roman" pitchFamily="18" charset="0"/>
              </a:rPr>
              <a:t>Man / Train / Equip / Output</a:t>
            </a:r>
          </a:p>
        </p:txBody>
      </p:sp>
      <p:sp>
        <p:nvSpPr>
          <p:cNvPr id="86" name="Curved Down Arrow 85"/>
          <p:cNvSpPr/>
          <p:nvPr/>
        </p:nvSpPr>
        <p:spPr bwMode="auto">
          <a:xfrm>
            <a:off x="3487198" y="950866"/>
            <a:ext cx="2409554" cy="1784867"/>
          </a:xfrm>
          <a:prstGeom prst="curvedDownArrow">
            <a:avLst>
              <a:gd name="adj1" fmla="val 27572"/>
              <a:gd name="adj2" fmla="val 45726"/>
              <a:gd name="adj3" fmla="val 25435"/>
            </a:avLst>
          </a:prstGeom>
          <a:gradFill flip="none" rotWithShape="1">
            <a:gsLst>
              <a:gs pos="33000">
                <a:schemeClr val="accent3">
                  <a:lumMod val="75000"/>
                </a:schemeClr>
              </a:gs>
              <a:gs pos="60000">
                <a:schemeClr val="bg1">
                  <a:lumMod val="50000"/>
                  <a:alpha val="9000"/>
                </a:schemeClr>
              </a:gs>
              <a:gs pos="100000">
                <a:schemeClr val="dk1">
                  <a:tint val="15000"/>
                  <a:satMod val="350000"/>
                </a:schemeClr>
              </a:gs>
            </a:gsLst>
            <a:path path="circle">
              <a:fillToRect l="100000" t="100000"/>
            </a:path>
            <a:tileRect r="-100000" b="-100000"/>
          </a:gradFill>
          <a:ln w="31750">
            <a:solidFill>
              <a:schemeClr val="tx1">
                <a:alpha val="32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46" name="TextBox 45"/>
          <p:cNvSpPr txBox="1"/>
          <p:nvPr/>
        </p:nvSpPr>
        <p:spPr>
          <a:xfrm>
            <a:off x="4016287" y="5133544"/>
            <a:ext cx="2776292"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RFFs / RFCs – Force Sourcing of Established USMC Current Capabilities</a:t>
            </a:r>
          </a:p>
        </p:txBody>
      </p:sp>
      <p:sp>
        <p:nvSpPr>
          <p:cNvPr id="47" name="TextBox 46"/>
          <p:cNvSpPr txBox="1"/>
          <p:nvPr/>
        </p:nvSpPr>
        <p:spPr>
          <a:xfrm>
            <a:off x="1188581" y="4892740"/>
            <a:ext cx="1182736" cy="1015663"/>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Requirements</a:t>
            </a:r>
          </a:p>
          <a:p>
            <a:pPr algn="ctr"/>
            <a:r>
              <a:rPr lang="en-US" b="1" dirty="0">
                <a:solidFill>
                  <a:srgbClr val="0000CC"/>
                </a:solidFill>
                <a:latin typeface="Times New Roman" pitchFamily="18" charset="0"/>
                <a:cs typeface="Times New Roman" pitchFamily="18" charset="0"/>
              </a:rPr>
              <a:t>Capability Development Structure &amp; Resources </a:t>
            </a:r>
          </a:p>
          <a:p>
            <a:pPr algn="ctr"/>
            <a:endParaRPr lang="en-US" b="1" dirty="0">
              <a:solidFill>
                <a:srgbClr val="0000CC"/>
              </a:solidFill>
              <a:latin typeface="Times New Roman" pitchFamily="18" charset="0"/>
              <a:cs typeface="Times New Roman" pitchFamily="18" charset="0"/>
            </a:endParaRPr>
          </a:p>
        </p:txBody>
      </p:sp>
      <p:sp>
        <p:nvSpPr>
          <p:cNvPr id="48" name="TextBox 47"/>
          <p:cNvSpPr txBox="1"/>
          <p:nvPr/>
        </p:nvSpPr>
        <p:spPr>
          <a:xfrm>
            <a:off x="6906093" y="5110032"/>
            <a:ext cx="2083835"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Mission Readiness Assessments</a:t>
            </a:r>
          </a:p>
          <a:p>
            <a:pPr algn="ctr"/>
            <a:r>
              <a:rPr lang="en-US" sz="1200" b="1" dirty="0">
                <a:solidFill>
                  <a:srgbClr val="0000CC"/>
                </a:solidFill>
                <a:latin typeface="Times New Roman" pitchFamily="18" charset="0"/>
                <a:cs typeface="Times New Roman" pitchFamily="18" charset="0"/>
              </a:rPr>
              <a:t>“Ready Force”</a:t>
            </a:r>
          </a:p>
        </p:txBody>
      </p:sp>
      <p:sp>
        <p:nvSpPr>
          <p:cNvPr id="37" name="Rounded Rectangle 36"/>
          <p:cNvSpPr/>
          <p:nvPr/>
        </p:nvSpPr>
        <p:spPr>
          <a:xfrm>
            <a:off x="1573075" y="5861236"/>
            <a:ext cx="5999754" cy="56558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lIns="45720" rIns="45720" rtlCol="0" anchor="ctr" anchorCtr="0">
            <a:noAutofit/>
          </a:bodyPr>
          <a:lstStyle/>
          <a:p>
            <a:pPr algn="ctr"/>
            <a:r>
              <a:rPr lang="en-US" sz="1600" b="1" dirty="0">
                <a:latin typeface="Times New Roman" pitchFamily="18" charset="0"/>
                <a:cs typeface="Times New Roman" pitchFamily="18" charset="0"/>
              </a:rPr>
              <a:t>Mission Planning + Requirements + Capabilities + Resources =</a:t>
            </a:r>
          </a:p>
          <a:p>
            <a:pPr algn="ctr"/>
            <a:r>
              <a:rPr lang="en-US" sz="1600" b="1" dirty="0">
                <a:latin typeface="Times New Roman" pitchFamily="18" charset="0"/>
                <a:cs typeface="Times New Roman" pitchFamily="18" charset="0"/>
              </a:rPr>
              <a:t>Sourcing the Force and Reporting FMF Readiness in DRRS</a:t>
            </a:r>
            <a:endParaRPr lang="en-US" sz="2000" dirty="0"/>
          </a:p>
        </p:txBody>
      </p:sp>
      <p:sp>
        <p:nvSpPr>
          <p:cNvPr id="44" name="TextBox 126"/>
          <p:cNvSpPr txBox="1">
            <a:spLocks noChangeArrowheads="1"/>
          </p:cNvSpPr>
          <p:nvPr/>
        </p:nvSpPr>
        <p:spPr bwMode="auto">
          <a:xfrm>
            <a:off x="4041668" y="2806800"/>
            <a:ext cx="2560778" cy="430887"/>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Deployable and Ready Mission Forces METs/METLs</a:t>
            </a:r>
          </a:p>
        </p:txBody>
      </p:sp>
      <p:pic>
        <p:nvPicPr>
          <p:cNvPr id="4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520" y="3919070"/>
            <a:ext cx="868061" cy="867548"/>
          </a:xfrm>
          <a:prstGeom prst="rect">
            <a:avLst/>
          </a:prstGeom>
          <a:noFill/>
          <a:ln w="3175">
            <a:solidFill>
              <a:schemeClr val="tx1"/>
            </a:solidFill>
            <a:miter lim="800000"/>
            <a:headEnd/>
            <a:tailEnd/>
          </a:ln>
          <a:effectLst>
            <a:outerShdw dist="35921" dir="2700000" algn="ctr" rotWithShape="0">
              <a:srgbClr val="808080"/>
            </a:outerShdw>
          </a:effectLst>
        </p:spPr>
      </p:pic>
      <p:sp>
        <p:nvSpPr>
          <p:cNvPr id="55" name="TextBox 54"/>
          <p:cNvSpPr txBox="1"/>
          <p:nvPr/>
        </p:nvSpPr>
        <p:spPr>
          <a:xfrm>
            <a:off x="257687" y="4918909"/>
            <a:ext cx="982030" cy="584775"/>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USMC Missions</a:t>
            </a:r>
          </a:p>
          <a:p>
            <a:pPr algn="ctr"/>
            <a:r>
              <a:rPr lang="en-US" sz="1200" b="1" dirty="0">
                <a:solidFill>
                  <a:srgbClr val="0000CC"/>
                </a:solidFill>
                <a:latin typeface="Times New Roman" pitchFamily="18" charset="0"/>
                <a:cs typeface="Times New Roman" pitchFamily="18" charset="0"/>
              </a:rPr>
              <a:t> </a:t>
            </a:r>
          </a:p>
        </p:txBody>
      </p:sp>
      <p:sp>
        <p:nvSpPr>
          <p:cNvPr id="58" name="Flowchart: Document 57"/>
          <p:cNvSpPr/>
          <p:nvPr/>
        </p:nvSpPr>
        <p:spPr>
          <a:xfrm>
            <a:off x="6985037" y="2767489"/>
            <a:ext cx="1824856" cy="2325743"/>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pic>
        <p:nvPicPr>
          <p:cNvPr id="54" name="Picture 3" descr="C:\Documents and Settings\User01\Local Settings\Temporary Internet Files\Content.IE5\0JAXMH8Z\MCj0435242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9922" y="3687300"/>
            <a:ext cx="1114967" cy="122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7004212" y="2798267"/>
            <a:ext cx="1767980" cy="830997"/>
          </a:xfrm>
          <a:prstGeom prst="rect">
            <a:avLst/>
          </a:prstGeom>
          <a:noFill/>
        </p:spPr>
        <p:txBody>
          <a:bodyPr wrap="square" rtlCol="0">
            <a:spAutoFit/>
          </a:bodyPr>
          <a:lstStyle/>
          <a:p>
            <a:pPr algn="ctr"/>
            <a:r>
              <a:rPr lang="en-US" sz="1600" b="1" dirty="0">
                <a:solidFill>
                  <a:srgbClr val="FF0000"/>
                </a:solidFill>
                <a:latin typeface="Times New Roman" pitchFamily="18" charset="0"/>
                <a:cs typeface="Times New Roman" pitchFamily="18" charset="0"/>
              </a:rPr>
              <a:t>USMC READINESS</a:t>
            </a:r>
          </a:p>
          <a:p>
            <a:pPr algn="ctr"/>
            <a:r>
              <a:rPr lang="en-US" sz="1600" b="1" dirty="0">
                <a:solidFill>
                  <a:srgbClr val="FF0000"/>
                </a:solidFill>
                <a:latin typeface="Times New Roman" pitchFamily="18" charset="0"/>
                <a:cs typeface="Times New Roman" pitchFamily="18" charset="0"/>
              </a:rPr>
              <a:t>DRRS Enterprise</a:t>
            </a:r>
          </a:p>
        </p:txBody>
      </p:sp>
      <p:pic>
        <p:nvPicPr>
          <p:cNvPr id="65" name="Picture 8" descr="C:\Documents and Settings\User01\Local Settings\Temporary Internet Files\Content.IE5\2JSTM34V\MCj0438064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5735" y="4029795"/>
            <a:ext cx="809736" cy="8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26"/>
          <p:cNvSpPr txBox="1">
            <a:spLocks noChangeArrowheads="1"/>
          </p:cNvSpPr>
          <p:nvPr/>
        </p:nvSpPr>
        <p:spPr bwMode="auto">
          <a:xfrm>
            <a:off x="280050" y="3306974"/>
            <a:ext cx="3179336" cy="769441"/>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MCTL “Tasks” = METs / METLs (MCTIMS)</a:t>
            </a:r>
          </a:p>
          <a:p>
            <a:pPr algn="ctr"/>
            <a:r>
              <a:rPr lang="en-US" sz="1100" b="1" dirty="0">
                <a:latin typeface="Times New Roman" pitchFamily="18" charset="0"/>
                <a:cs typeface="Times New Roman" pitchFamily="18" charset="0"/>
              </a:rPr>
              <a:t>Structure = Mission Statement/T/O&amp;E (TFSMS)</a:t>
            </a:r>
          </a:p>
          <a:p>
            <a:pPr algn="ctr"/>
            <a:r>
              <a:rPr lang="en-US" sz="1100" b="1" dirty="0">
                <a:latin typeface="Times New Roman" pitchFamily="18" charset="0"/>
                <a:cs typeface="Times New Roman" pitchFamily="18" charset="0"/>
              </a:rPr>
              <a:t>Training = T&amp;R Manual (MCTIMS)</a:t>
            </a:r>
          </a:p>
          <a:p>
            <a:pPr algn="ctr"/>
            <a:endParaRPr lang="en-US" sz="1100" b="1" dirty="0">
              <a:latin typeface="Times New Roman" pitchFamily="18" charset="0"/>
              <a:cs typeface="Times New Roman" pitchFamily="18" charset="0"/>
            </a:endParaRPr>
          </a:p>
        </p:txBody>
      </p:sp>
      <p:sp>
        <p:nvSpPr>
          <p:cNvPr id="4" name="U-Turn Arrow 3"/>
          <p:cNvSpPr/>
          <p:nvPr/>
        </p:nvSpPr>
        <p:spPr>
          <a:xfrm flipH="1" flipV="1">
            <a:off x="49160" y="5418435"/>
            <a:ext cx="8940767" cy="443020"/>
          </a:xfrm>
          <a:prstGeom prst="uturnArrow">
            <a:avLst>
              <a:gd name="adj1" fmla="val 25000"/>
              <a:gd name="adj2" fmla="val 25000"/>
              <a:gd name="adj3" fmla="val 25000"/>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Up Arrow 1"/>
          <p:cNvSpPr/>
          <p:nvPr/>
        </p:nvSpPr>
        <p:spPr>
          <a:xfrm>
            <a:off x="28782" y="4004360"/>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rot="10800000">
            <a:off x="8786825" y="3870135"/>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ent Arrow 2"/>
          <p:cNvSpPr/>
          <p:nvPr/>
        </p:nvSpPr>
        <p:spPr>
          <a:xfrm>
            <a:off x="107497" y="2405798"/>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ent Arrow 68"/>
          <p:cNvSpPr/>
          <p:nvPr/>
        </p:nvSpPr>
        <p:spPr>
          <a:xfrm rot="5400000">
            <a:off x="8257592" y="2557740"/>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3" name="Picture 2" descr="D:\Documents and Settings\maryroi.goldman\My Documents\My Pictures\MSHARP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98126" y="4443212"/>
            <a:ext cx="665418" cy="649651"/>
          </a:xfrm>
          <a:prstGeom prst="rect">
            <a:avLst/>
          </a:prstGeom>
          <a:noFill/>
          <a:ln>
            <a:solidFill>
              <a:schemeClr val="tx1"/>
            </a:solidFill>
          </a:ln>
        </p:spPr>
      </p:pic>
      <p:sp>
        <p:nvSpPr>
          <p:cNvPr id="7" name="Footer Placeholder 6"/>
          <p:cNvSpPr>
            <a:spLocks noGrp="1"/>
          </p:cNvSpPr>
          <p:nvPr>
            <p:ph type="ftr" sz="quarter" idx="11"/>
          </p:nvPr>
        </p:nvSpPr>
        <p:spPr>
          <a:xfrm>
            <a:off x="-26901" y="6455936"/>
            <a:ext cx="3219123" cy="365125"/>
          </a:xfrm>
        </p:spPr>
        <p:txBody>
          <a:bodyPr/>
          <a:lstStyle/>
          <a:p>
            <a:r>
              <a:rPr lang="en-US">
                <a:solidFill>
                  <a:schemeClr val="tx1"/>
                </a:solidFill>
              </a:rPr>
              <a:t>MAR 2026-CUI</a:t>
            </a:r>
            <a:endParaRPr lang="en-US" dirty="0">
              <a:solidFill>
                <a:schemeClr val="tx1"/>
              </a:solidFill>
            </a:endParaRPr>
          </a:p>
        </p:txBody>
      </p:sp>
      <p:pic>
        <p:nvPicPr>
          <p:cNvPr id="72"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16287" y="3659903"/>
            <a:ext cx="888329" cy="915832"/>
          </a:xfrm>
          <a:prstGeom prst="rect">
            <a:avLst/>
          </a:prstGeom>
          <a:noFill/>
          <a:ln w="3175">
            <a:solidFill>
              <a:schemeClr val="tx1"/>
            </a:solidFill>
            <a:miter lim="800000"/>
            <a:headEnd/>
            <a:tailEnd/>
          </a:ln>
          <a:effectLst>
            <a:outerShdw dist="35921" dir="2700000" algn="ctr" rotWithShape="0">
              <a:srgbClr val="808080"/>
            </a:outerShdw>
          </a:effectLst>
        </p:spPr>
      </p:pic>
      <p:sp>
        <p:nvSpPr>
          <p:cNvPr id="6" name="TextBox 5">
            <a:extLst>
              <a:ext uri="{FF2B5EF4-FFF2-40B4-BE49-F238E27FC236}">
                <a16:creationId xmlns:a16="http://schemas.microsoft.com/office/drawing/2014/main" id="{8DC19F2A-9F97-C912-3830-2DC463F324F2}"/>
              </a:ext>
            </a:extLst>
          </p:cNvPr>
          <p:cNvSpPr txBox="1"/>
          <p:nvPr/>
        </p:nvSpPr>
        <p:spPr>
          <a:xfrm>
            <a:off x="2264378" y="4926361"/>
            <a:ext cx="1182736" cy="553998"/>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Education</a:t>
            </a:r>
          </a:p>
          <a:p>
            <a:pPr algn="ctr"/>
            <a:r>
              <a:rPr lang="en-US" b="1" dirty="0">
                <a:solidFill>
                  <a:srgbClr val="0000CC"/>
                </a:solidFill>
                <a:latin typeface="Times New Roman" pitchFamily="18" charset="0"/>
                <a:cs typeface="Times New Roman" pitchFamily="18" charset="0"/>
              </a:rPr>
              <a:t>POIs</a:t>
            </a:r>
          </a:p>
          <a:p>
            <a:pPr algn="ctr"/>
            <a:r>
              <a:rPr lang="en-US" b="1" dirty="0">
                <a:solidFill>
                  <a:srgbClr val="0000CC"/>
                </a:solidFill>
                <a:latin typeface="Times New Roman" pitchFamily="18" charset="0"/>
                <a:cs typeface="Times New Roman" pitchFamily="18" charset="0"/>
              </a:rPr>
              <a:t>Training</a:t>
            </a:r>
          </a:p>
        </p:txBody>
      </p:sp>
      <p:sp>
        <p:nvSpPr>
          <p:cNvPr id="5" name="Slide Number Placeholder 4">
            <a:extLst>
              <a:ext uri="{FF2B5EF4-FFF2-40B4-BE49-F238E27FC236}">
                <a16:creationId xmlns:a16="http://schemas.microsoft.com/office/drawing/2014/main" id="{C17E5F8A-B636-B153-E9CA-3DCC7305D067}"/>
              </a:ext>
            </a:extLst>
          </p:cNvPr>
          <p:cNvSpPr>
            <a:spLocks noGrp="1"/>
          </p:cNvSpPr>
          <p:nvPr>
            <p:ph type="sldNum" sz="quarter" idx="12"/>
          </p:nvPr>
        </p:nvSpPr>
        <p:spPr/>
        <p:txBody>
          <a:bodyPr/>
          <a:lstStyle/>
          <a:p>
            <a:fld id="{8E4EDD86-0069-4FE8-945C-33E393EACC8C}" type="slidenum">
              <a:rPr lang="en-US" smtClean="0">
                <a:solidFill>
                  <a:schemeClr val="tx1"/>
                </a:solidFill>
              </a:rPr>
              <a:pPr/>
              <a:t>4</a:t>
            </a:fld>
            <a:endParaRPr lang="en-US" dirty="0">
              <a:solidFill>
                <a:schemeClr val="tx1"/>
              </a:solidFill>
            </a:endParaRPr>
          </a:p>
        </p:txBody>
      </p:sp>
      <p:pic>
        <p:nvPicPr>
          <p:cNvPr id="9" name="Picture 8" descr="Logo&#10;&#10;Description automatically generated">
            <a:extLst>
              <a:ext uri="{FF2B5EF4-FFF2-40B4-BE49-F238E27FC236}">
                <a16:creationId xmlns:a16="http://schemas.microsoft.com/office/drawing/2014/main" id="{84D27C1A-4A8D-E63D-2EBF-9DDDCC20E5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3944" y="3920049"/>
            <a:ext cx="980052" cy="980052"/>
          </a:xfrm>
          <a:prstGeom prst="rect">
            <a:avLst/>
          </a:prstGeom>
        </p:spPr>
      </p:pic>
      <p:pic>
        <p:nvPicPr>
          <p:cNvPr id="10" name="Picture 9" descr="Logo&#10;&#10;Description automatically generated">
            <a:extLst>
              <a:ext uri="{FF2B5EF4-FFF2-40B4-BE49-F238E27FC236}">
                <a16:creationId xmlns:a16="http://schemas.microsoft.com/office/drawing/2014/main" id="{6339EEDA-E121-7E63-E0C3-AAD6A7A0A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481" y="3857808"/>
            <a:ext cx="1015511" cy="1015511"/>
          </a:xfrm>
          <a:prstGeom prst="rect">
            <a:avLst/>
          </a:prstGeom>
        </p:spPr>
      </p:pic>
      <p:pic>
        <p:nvPicPr>
          <p:cNvPr id="11" name="Picture 10">
            <a:extLst>
              <a:ext uri="{FF2B5EF4-FFF2-40B4-BE49-F238E27FC236}">
                <a16:creationId xmlns:a16="http://schemas.microsoft.com/office/drawing/2014/main" id="{4651B80C-AC9B-5A0A-87CD-A8EA1D5B97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1164" y="4369079"/>
            <a:ext cx="953051" cy="848893"/>
          </a:xfrm>
          <a:prstGeom prst="rect">
            <a:avLst/>
          </a:prstGeom>
        </p:spPr>
      </p:pic>
      <p:pic>
        <p:nvPicPr>
          <p:cNvPr id="12" name="Picture 11" descr="Logo&#10;&#10;Description automatically generated">
            <a:extLst>
              <a:ext uri="{FF2B5EF4-FFF2-40B4-BE49-F238E27FC236}">
                <a16:creationId xmlns:a16="http://schemas.microsoft.com/office/drawing/2014/main" id="{F8CBD70B-9163-AABE-C052-370E09B114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3478" y="4367700"/>
            <a:ext cx="931296" cy="934851"/>
          </a:xfrm>
          <a:prstGeom prst="rect">
            <a:avLst/>
          </a:prstGeom>
        </p:spPr>
      </p:pic>
    </p:spTree>
    <p:extLst>
      <p:ext uri="{BB962C8B-B14F-4D97-AF65-F5344CB8AC3E}">
        <p14:creationId xmlns:p14="http://schemas.microsoft.com/office/powerpoint/2010/main" val="634899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55D0C4-EE86-6495-C00A-880739506003}"/>
              </a:ext>
            </a:extLst>
          </p:cNvPr>
          <p:cNvSpPr>
            <a:spLocks noGrp="1"/>
          </p:cNvSpPr>
          <p:nvPr>
            <p:ph type="ftr" sz="quarter" idx="11"/>
          </p:nvPr>
        </p:nvSpPr>
        <p:spPr>
          <a:xfrm>
            <a:off x="101867" y="6356350"/>
            <a:ext cx="2895600"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24146EFE-1A44-903C-C54F-294C772EFA9B}"/>
              </a:ext>
            </a:extLst>
          </p:cNvPr>
          <p:cNvSpPr>
            <a:spLocks noGrp="1"/>
          </p:cNvSpPr>
          <p:nvPr>
            <p:ph type="sldNum" sz="quarter" idx="12"/>
          </p:nvPr>
        </p:nvSpPr>
        <p:spPr/>
        <p:txBody>
          <a:bodyPr/>
          <a:lstStyle/>
          <a:p>
            <a:fld id="{57D7F152-42F7-4C0B-ACE2-8696607C202E}" type="slidenum">
              <a:rPr lang="en-US" smtClean="0"/>
              <a:pPr/>
              <a:t>40</a:t>
            </a:fld>
            <a:endParaRPr lang="en-US" dirty="0"/>
          </a:p>
        </p:txBody>
      </p:sp>
      <p:pic>
        <p:nvPicPr>
          <p:cNvPr id="5" name="Picture 4">
            <a:extLst>
              <a:ext uri="{FF2B5EF4-FFF2-40B4-BE49-F238E27FC236}">
                <a16:creationId xmlns:a16="http://schemas.microsoft.com/office/drawing/2014/main" id="{1188CE8D-5B00-FF48-325C-84CFBBEDCC86}"/>
              </a:ext>
            </a:extLst>
          </p:cNvPr>
          <p:cNvPicPr>
            <a:picLocks noChangeAspect="1"/>
          </p:cNvPicPr>
          <p:nvPr/>
        </p:nvPicPr>
        <p:blipFill>
          <a:blip r:embed="rId2"/>
          <a:stretch>
            <a:fillRect/>
          </a:stretch>
        </p:blipFill>
        <p:spPr>
          <a:xfrm>
            <a:off x="1116530" y="1078028"/>
            <a:ext cx="7016817" cy="5119371"/>
          </a:xfrm>
          <a:prstGeom prst="rect">
            <a:avLst/>
          </a:prstGeom>
        </p:spPr>
      </p:pic>
      <p:sp>
        <p:nvSpPr>
          <p:cNvPr id="6" name="Rectangle 2">
            <a:extLst>
              <a:ext uri="{FF2B5EF4-FFF2-40B4-BE49-F238E27FC236}">
                <a16:creationId xmlns:a16="http://schemas.microsoft.com/office/drawing/2014/main" id="{B3BD762C-5408-099E-367C-336FEEEDDF48}"/>
              </a:ext>
            </a:extLst>
          </p:cNvPr>
          <p:cNvSpPr txBox="1">
            <a:spLocks noChangeArrowheads="1"/>
          </p:cNvSpPr>
          <p:nvPr/>
        </p:nvSpPr>
        <p:spPr>
          <a:xfrm>
            <a:off x="0" y="151014"/>
            <a:ext cx="9143999" cy="696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MSHARP</a:t>
            </a:r>
            <a:br>
              <a:rPr lang="en-US" sz="28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USN/TECOM Aviation Training &amp; Readiness System</a:t>
            </a:r>
          </a:p>
        </p:txBody>
      </p:sp>
    </p:spTree>
    <p:extLst>
      <p:ext uri="{BB962C8B-B14F-4D97-AF65-F5344CB8AC3E}">
        <p14:creationId xmlns:p14="http://schemas.microsoft.com/office/powerpoint/2010/main" val="168152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BB5580-7CD3-8518-C0FE-205BB93CC234}"/>
              </a:ext>
            </a:extLst>
          </p:cNvPr>
          <p:cNvSpPr>
            <a:spLocks noGrp="1"/>
          </p:cNvSpPr>
          <p:nvPr>
            <p:ph type="ftr" sz="quarter" idx="11"/>
          </p:nvPr>
        </p:nvSpPr>
        <p:spPr>
          <a:xfrm>
            <a:off x="207746" y="6299420"/>
            <a:ext cx="2034941"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1650E61E-92E2-B0DD-1D2C-D0565FD299C9}"/>
              </a:ext>
            </a:extLst>
          </p:cNvPr>
          <p:cNvSpPr>
            <a:spLocks noGrp="1"/>
          </p:cNvSpPr>
          <p:nvPr>
            <p:ph type="sldNum" sz="quarter" idx="12"/>
          </p:nvPr>
        </p:nvSpPr>
        <p:spPr/>
        <p:txBody>
          <a:bodyPr/>
          <a:lstStyle/>
          <a:p>
            <a:fld id="{57D7F152-42F7-4C0B-ACE2-8696607C202E}" type="slidenum">
              <a:rPr lang="en-US" smtClean="0"/>
              <a:pPr/>
              <a:t>41</a:t>
            </a:fld>
            <a:endParaRPr lang="en-US" dirty="0"/>
          </a:p>
        </p:txBody>
      </p:sp>
      <p:sp>
        <p:nvSpPr>
          <p:cNvPr id="4" name="Rectangle 2">
            <a:extLst>
              <a:ext uri="{FF2B5EF4-FFF2-40B4-BE49-F238E27FC236}">
                <a16:creationId xmlns:a16="http://schemas.microsoft.com/office/drawing/2014/main" id="{56E3D1FC-B713-294C-788C-4602A7154362}"/>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M-SHARP </a:t>
            </a:r>
            <a:r>
              <a:rPr lang="en-US" sz="2400" b="1" i="0" dirty="0">
                <a:solidFill>
                  <a:srgbClr val="4D4A46"/>
                </a:solidFill>
                <a:effectLst/>
                <a:latin typeface="Arial" panose="020B0604020202020204" pitchFamily="34" charset="0"/>
                <a:cs typeface="Arial" panose="020B0604020202020204" pitchFamily="34" charset="0"/>
              </a:rPr>
              <a:t>NAVMC 3500.50F (Published)</a:t>
            </a:r>
          </a:p>
          <a:p>
            <a:r>
              <a:rPr lang="en-US" sz="2400" b="1" dirty="0">
                <a:solidFill>
                  <a:srgbClr val="4D4A46"/>
                </a:solidFill>
                <a:latin typeface="Arial" panose="020B0604020202020204" pitchFamily="34" charset="0"/>
                <a:cs typeface="Arial" panose="020B0604020202020204" pitchFamily="34" charset="0"/>
              </a:rPr>
              <a:t>EX:  VMFA (F18)</a:t>
            </a:r>
            <a:endParaRPr lang="en-US" sz="2400" b="1" i="0" dirty="0">
              <a:solidFill>
                <a:srgbClr val="4D4A46"/>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8E6356-CDFE-204A-CF1B-C0A82986DFD9}"/>
              </a:ext>
            </a:extLst>
          </p:cNvPr>
          <p:cNvSpPr txBox="1"/>
          <p:nvPr/>
        </p:nvSpPr>
        <p:spPr>
          <a:xfrm>
            <a:off x="5142693" y="1074733"/>
            <a:ext cx="3170034" cy="2031325"/>
          </a:xfrm>
          <a:prstGeom prst="rect">
            <a:avLst/>
          </a:prstGeom>
          <a:solidFill>
            <a:srgbClr val="FFFF00"/>
          </a:solidFill>
          <a:ln>
            <a:solidFill>
              <a:schemeClr val="tx1"/>
            </a:solidFill>
          </a:ln>
        </p:spPr>
        <p:txBody>
          <a:bodyPr wrap="square">
            <a:spAutoFit/>
          </a:bodyPr>
          <a:lstStyle/>
          <a:p>
            <a:pPr algn="just"/>
            <a:r>
              <a:rPr lang="en-US" sz="1400" b="1" i="0" dirty="0">
                <a:solidFill>
                  <a:srgbClr val="333333"/>
                </a:solidFill>
                <a:effectLst/>
                <a:latin typeface="Arial" panose="020B0604020202020204" pitchFamily="34" charset="0"/>
                <a:cs typeface="Arial" panose="020B0604020202020204" pitchFamily="34" charset="0"/>
              </a:rPr>
              <a:t>Mission:</a:t>
            </a:r>
          </a:p>
          <a:p>
            <a:pPr algn="just"/>
            <a:r>
              <a:rPr lang="en-US" sz="1400" b="1" i="0" dirty="0">
                <a:solidFill>
                  <a:srgbClr val="333333"/>
                </a:solidFill>
                <a:effectLst/>
                <a:latin typeface="Arial" panose="020B0604020202020204" pitchFamily="34" charset="0"/>
                <a:cs typeface="Arial" panose="020B0604020202020204" pitchFamily="34" charset="0"/>
              </a:rPr>
              <a:t>Tactical and Reserve SQD/Unit</a:t>
            </a:r>
          </a:p>
          <a:p>
            <a:pPr algn="just"/>
            <a:r>
              <a:rPr lang="en-US" sz="1400" b="1" i="0" dirty="0">
                <a:solidFill>
                  <a:srgbClr val="333333"/>
                </a:solidFill>
                <a:effectLst/>
                <a:latin typeface="Arial" panose="020B0604020202020204" pitchFamily="34" charset="0"/>
                <a:cs typeface="Arial" panose="020B0604020202020204" pitchFamily="34" charset="0"/>
              </a:rPr>
              <a:t>Support the MAGTF commander by destroying surface targets and enemy aircraft, and escorting friendly aircraft, day or night, under all weather conditions during expeditionary, joint or combined operations.</a:t>
            </a:r>
          </a:p>
        </p:txBody>
      </p:sp>
      <p:sp>
        <p:nvSpPr>
          <p:cNvPr id="8" name="TextBox 7">
            <a:extLst>
              <a:ext uri="{FF2B5EF4-FFF2-40B4-BE49-F238E27FC236}">
                <a16:creationId xmlns:a16="http://schemas.microsoft.com/office/drawing/2014/main" id="{7AE5D1F8-3BF8-72B5-1C6E-654AC8B9CE3F}"/>
              </a:ext>
            </a:extLst>
          </p:cNvPr>
          <p:cNvSpPr txBox="1"/>
          <p:nvPr/>
        </p:nvSpPr>
        <p:spPr>
          <a:xfrm>
            <a:off x="5142693" y="3751943"/>
            <a:ext cx="3170034" cy="2246769"/>
          </a:xfrm>
          <a:prstGeom prst="rect">
            <a:avLst/>
          </a:prstGeom>
          <a:solidFill>
            <a:srgbClr val="FFFF00"/>
          </a:solidFill>
          <a:ln>
            <a:solidFill>
              <a:schemeClr val="tx1"/>
            </a:solidFill>
          </a:ln>
        </p:spPr>
        <p:txBody>
          <a:bodyPr wrap="square">
            <a:spAutoFit/>
          </a:bodyPr>
          <a:lstStyle/>
          <a:p>
            <a:pPr algn="l"/>
            <a:r>
              <a:rPr lang="en-US" sz="1400" b="1" i="0" dirty="0">
                <a:solidFill>
                  <a:srgbClr val="333333"/>
                </a:solidFill>
                <a:effectLst/>
                <a:latin typeface="Arial" panose="020B0604020202020204" pitchFamily="34" charset="0"/>
                <a:cs typeface="Arial" panose="020B0604020202020204" pitchFamily="34" charset="0"/>
              </a:rPr>
              <a:t>Mission:</a:t>
            </a:r>
          </a:p>
          <a:p>
            <a:pPr algn="l"/>
            <a:r>
              <a:rPr lang="en-US" sz="1400" b="1" i="0" dirty="0">
                <a:solidFill>
                  <a:srgbClr val="333333"/>
                </a:solidFill>
                <a:effectLst/>
                <a:latin typeface="Arial" panose="020B0604020202020204" pitchFamily="34" charset="0"/>
                <a:cs typeface="Arial" panose="020B0604020202020204" pitchFamily="34" charset="0"/>
              </a:rPr>
              <a:t>Fleet Replacement SQD/Unit/FRD</a:t>
            </a:r>
          </a:p>
          <a:p>
            <a:pPr algn="just"/>
            <a:r>
              <a:rPr lang="en-US" sz="1400" b="1" i="0" dirty="0">
                <a:solidFill>
                  <a:srgbClr val="333333"/>
                </a:solidFill>
                <a:effectLst/>
                <a:latin typeface="Arial" panose="020B0604020202020204" pitchFamily="34" charset="0"/>
                <a:cs typeface="Arial" panose="020B0604020202020204" pitchFamily="34" charset="0"/>
              </a:rPr>
              <a:t>Train Naval Aviators and Naval Flight Officers in FA-18 1000 phase core skill introduction basic, refresher, modified refresher, and conversion periods of instruction in order to meet Fleet Marine Force and Naval Air Forces operational manning requirements.</a:t>
            </a:r>
          </a:p>
        </p:txBody>
      </p:sp>
      <p:pic>
        <p:nvPicPr>
          <p:cNvPr id="10" name="Picture 9">
            <a:extLst>
              <a:ext uri="{FF2B5EF4-FFF2-40B4-BE49-F238E27FC236}">
                <a16:creationId xmlns:a16="http://schemas.microsoft.com/office/drawing/2014/main" id="{AFD9BC1A-0BF0-FBCA-6053-3B16E05C3D01}"/>
              </a:ext>
            </a:extLst>
          </p:cNvPr>
          <p:cNvPicPr>
            <a:picLocks noChangeAspect="1"/>
          </p:cNvPicPr>
          <p:nvPr/>
        </p:nvPicPr>
        <p:blipFill>
          <a:blip r:embed="rId2"/>
          <a:stretch>
            <a:fillRect/>
          </a:stretch>
        </p:blipFill>
        <p:spPr>
          <a:xfrm>
            <a:off x="995104" y="1098396"/>
            <a:ext cx="3875280" cy="4984770"/>
          </a:xfrm>
          <a:prstGeom prst="rect">
            <a:avLst/>
          </a:prstGeom>
        </p:spPr>
      </p:pic>
      <p:sp>
        <p:nvSpPr>
          <p:cNvPr id="5" name="Oval 4">
            <a:extLst>
              <a:ext uri="{FF2B5EF4-FFF2-40B4-BE49-F238E27FC236}">
                <a16:creationId xmlns:a16="http://schemas.microsoft.com/office/drawing/2014/main" id="{6323BED8-EE9F-E904-548B-1F729E49B9D6}"/>
              </a:ext>
            </a:extLst>
          </p:cNvPr>
          <p:cNvSpPr/>
          <p:nvPr/>
        </p:nvSpPr>
        <p:spPr>
          <a:xfrm>
            <a:off x="522515" y="3245618"/>
            <a:ext cx="4049486" cy="462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912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5D7B38-AEE4-FE11-EBB8-970C4424B269}"/>
              </a:ext>
            </a:extLst>
          </p:cNvPr>
          <p:cNvSpPr>
            <a:spLocks noGrp="1"/>
          </p:cNvSpPr>
          <p:nvPr>
            <p:ph type="ftr" sz="quarter" idx="11"/>
          </p:nvPr>
        </p:nvSpPr>
        <p:spPr>
          <a:xfrm>
            <a:off x="0" y="6189125"/>
            <a:ext cx="2063817"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F6F45ECB-4651-96A5-9122-D97B7BA31AFB}"/>
              </a:ext>
            </a:extLst>
          </p:cNvPr>
          <p:cNvSpPr>
            <a:spLocks noGrp="1"/>
          </p:cNvSpPr>
          <p:nvPr>
            <p:ph type="sldNum" sz="quarter" idx="12"/>
          </p:nvPr>
        </p:nvSpPr>
        <p:spPr/>
        <p:txBody>
          <a:bodyPr/>
          <a:lstStyle/>
          <a:p>
            <a:fld id="{57D7F152-42F7-4C0B-ACE2-8696607C202E}" type="slidenum">
              <a:rPr lang="en-US" smtClean="0"/>
              <a:pPr/>
              <a:t>42</a:t>
            </a:fld>
            <a:endParaRPr lang="en-US" dirty="0"/>
          </a:p>
        </p:txBody>
      </p:sp>
      <p:sp>
        <p:nvSpPr>
          <p:cNvPr id="4" name="Rectangle 2">
            <a:extLst>
              <a:ext uri="{FF2B5EF4-FFF2-40B4-BE49-F238E27FC236}">
                <a16:creationId xmlns:a16="http://schemas.microsoft.com/office/drawing/2014/main" id="{80AFFC1D-31AB-EF8F-52D2-7AADF7CD11FF}"/>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M-SHARP Baseline Training Standard</a:t>
            </a:r>
          </a:p>
          <a:p>
            <a:r>
              <a:rPr lang="en-US" sz="2400" b="1" dirty="0">
                <a:latin typeface="Arial" charset="0"/>
                <a:cs typeface="Times New Roman" pitchFamily="18" charset="0"/>
              </a:rPr>
              <a:t> (FA-18C/D)</a:t>
            </a:r>
          </a:p>
        </p:txBody>
      </p:sp>
      <p:sp>
        <p:nvSpPr>
          <p:cNvPr id="6" name="TextBox 5">
            <a:extLst>
              <a:ext uri="{FF2B5EF4-FFF2-40B4-BE49-F238E27FC236}">
                <a16:creationId xmlns:a16="http://schemas.microsoft.com/office/drawing/2014/main" id="{EE4A2310-6477-2CB8-932E-ED82E703D3BD}"/>
              </a:ext>
            </a:extLst>
          </p:cNvPr>
          <p:cNvSpPr txBox="1"/>
          <p:nvPr/>
        </p:nvSpPr>
        <p:spPr>
          <a:xfrm>
            <a:off x="961901" y="1248780"/>
            <a:ext cx="7243948" cy="1384995"/>
          </a:xfrm>
          <a:prstGeom prst="rect">
            <a:avLst/>
          </a:prstGeom>
          <a:solidFill>
            <a:srgbClr val="FFFF00"/>
          </a:solidFill>
        </p:spPr>
        <p:txBody>
          <a:bodyPr wrap="square">
            <a:spAutoFit/>
          </a:bodyPr>
          <a:lstStyle/>
          <a:p>
            <a:pPr algn="just"/>
            <a:r>
              <a:rPr lang="en-US" sz="1400" b="1" i="0" dirty="0">
                <a:solidFill>
                  <a:srgbClr val="333333"/>
                </a:solidFill>
                <a:effectLst/>
                <a:latin typeface="Arial" panose="020B0604020202020204" pitchFamily="34" charset="0"/>
                <a:cs typeface="Arial" panose="020B0604020202020204" pitchFamily="34" charset="0"/>
              </a:rPr>
              <a:t>The level of readiness expected from a unit sustained through core training at home station.  Normally equates to approximately 70% of CMMR.</a:t>
            </a:r>
          </a:p>
          <a:p>
            <a:pPr algn="just"/>
            <a:endParaRPr lang="en-US" sz="1400" b="1" i="0" dirty="0">
              <a:solidFill>
                <a:srgbClr val="333333"/>
              </a:solidFill>
              <a:effectLst/>
              <a:latin typeface="Arial" panose="020B0604020202020204" pitchFamily="34" charset="0"/>
              <a:cs typeface="Arial" panose="020B0604020202020204" pitchFamily="34" charset="0"/>
            </a:endParaRPr>
          </a:p>
          <a:p>
            <a:pPr algn="just"/>
            <a:r>
              <a:rPr lang="en-US" sz="1400" b="1" i="0" dirty="0">
                <a:solidFill>
                  <a:srgbClr val="333333"/>
                </a:solidFill>
                <a:effectLst/>
                <a:latin typeface="Arial" panose="020B0604020202020204" pitchFamily="34" charset="0"/>
                <a:cs typeface="Arial" panose="020B0604020202020204" pitchFamily="34" charset="0"/>
              </a:rPr>
              <a:t>In the matrix below the first number in the “crews trained” columns reflect the CMMR or advanced training standard. The numbers in parentheses indicate the baseline training standard</a:t>
            </a:r>
            <a:r>
              <a:rPr lang="en-US" sz="1400" b="1" i="0" dirty="0">
                <a:solidFill>
                  <a:srgbClr val="333333"/>
                </a:solidFill>
                <a:effectLst/>
                <a:latin typeface="Open Sans" panose="020B0606030504020204" pitchFamily="34" charset="0"/>
              </a:rPr>
              <a:t>.</a:t>
            </a:r>
          </a:p>
        </p:txBody>
      </p:sp>
      <p:pic>
        <p:nvPicPr>
          <p:cNvPr id="10" name="Picture 9">
            <a:extLst>
              <a:ext uri="{FF2B5EF4-FFF2-40B4-BE49-F238E27FC236}">
                <a16:creationId xmlns:a16="http://schemas.microsoft.com/office/drawing/2014/main" id="{05198B50-7CC9-4607-7F5B-8A818D9F280F}"/>
              </a:ext>
            </a:extLst>
          </p:cNvPr>
          <p:cNvPicPr>
            <a:picLocks noChangeAspect="1"/>
          </p:cNvPicPr>
          <p:nvPr/>
        </p:nvPicPr>
        <p:blipFill>
          <a:blip r:embed="rId2"/>
          <a:stretch>
            <a:fillRect/>
          </a:stretch>
        </p:blipFill>
        <p:spPr>
          <a:xfrm>
            <a:off x="1228258" y="2735461"/>
            <a:ext cx="6687483" cy="3243334"/>
          </a:xfrm>
          <a:prstGeom prst="rect">
            <a:avLst/>
          </a:prstGeom>
          <a:ln w="25400">
            <a:solidFill>
              <a:schemeClr val="tx1"/>
            </a:solidFill>
          </a:ln>
        </p:spPr>
      </p:pic>
    </p:spTree>
    <p:extLst>
      <p:ext uri="{BB962C8B-B14F-4D97-AF65-F5344CB8AC3E}">
        <p14:creationId xmlns:p14="http://schemas.microsoft.com/office/powerpoint/2010/main" val="2400774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2C367F-D397-506A-8735-9CA546D95A7A}"/>
              </a:ext>
            </a:extLst>
          </p:cNvPr>
          <p:cNvSpPr>
            <a:spLocks noGrp="1"/>
          </p:cNvSpPr>
          <p:nvPr>
            <p:ph type="ftr" sz="quarter" idx="11"/>
          </p:nvPr>
        </p:nvSpPr>
        <p:spPr>
          <a:xfrm>
            <a:off x="116306" y="6356350"/>
            <a:ext cx="1688431"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FEA0B4BE-E8F7-4CD1-1001-6D9361B8A3E3}"/>
              </a:ext>
            </a:extLst>
          </p:cNvPr>
          <p:cNvSpPr>
            <a:spLocks noGrp="1"/>
          </p:cNvSpPr>
          <p:nvPr>
            <p:ph type="sldNum" sz="quarter" idx="12"/>
          </p:nvPr>
        </p:nvSpPr>
        <p:spPr/>
        <p:txBody>
          <a:bodyPr/>
          <a:lstStyle/>
          <a:p>
            <a:fld id="{57D7F152-42F7-4C0B-ACE2-8696607C202E}" type="slidenum">
              <a:rPr lang="en-US" smtClean="0"/>
              <a:pPr/>
              <a:t>43</a:t>
            </a:fld>
            <a:endParaRPr lang="en-US" dirty="0"/>
          </a:p>
        </p:txBody>
      </p:sp>
      <p:sp>
        <p:nvSpPr>
          <p:cNvPr id="7" name="TextBox 6">
            <a:extLst>
              <a:ext uri="{FF2B5EF4-FFF2-40B4-BE49-F238E27FC236}">
                <a16:creationId xmlns:a16="http://schemas.microsoft.com/office/drawing/2014/main" id="{373C0E66-98DB-8063-B366-2CB011600E75}"/>
              </a:ext>
            </a:extLst>
          </p:cNvPr>
          <p:cNvSpPr txBox="1"/>
          <p:nvPr/>
        </p:nvSpPr>
        <p:spPr>
          <a:xfrm>
            <a:off x="457200" y="1650865"/>
            <a:ext cx="8229600" cy="4401205"/>
          </a:xfrm>
          <a:prstGeom prst="rect">
            <a:avLst/>
          </a:prstGeom>
          <a:noFill/>
        </p:spPr>
        <p:txBody>
          <a:bodyPr wrap="square">
            <a:spAutoFit/>
          </a:bodyPr>
          <a:lstStyle/>
          <a:p>
            <a:pPr marL="285750" indent="-285750">
              <a:buFont typeface="Wingdings" panose="05000000000000000000" pitchFamily="2" charset="2"/>
              <a:buChar char="Ø"/>
            </a:pPr>
            <a:r>
              <a:rPr lang="en-US" sz="2000" dirty="0"/>
              <a:t>ARC-M is developed using current Budget Exhibits, Training and Readiness Doctrine and Readiness Reporting program documents.</a:t>
            </a:r>
          </a:p>
          <a:p>
            <a:endParaRPr lang="en-US" sz="2000" dirty="0"/>
          </a:p>
          <a:p>
            <a:pPr lvl="1"/>
            <a:r>
              <a:rPr lang="en-US" sz="2000" dirty="0"/>
              <a:t>• Aligned to Current FY Approved OPNAV Aircraft Program Data File (APDF)</a:t>
            </a:r>
          </a:p>
          <a:p>
            <a:pPr lvl="1"/>
            <a:endParaRPr lang="en-US" sz="2000" dirty="0"/>
          </a:p>
          <a:p>
            <a:pPr lvl="1"/>
            <a:r>
              <a:rPr lang="en-US" sz="2000" dirty="0"/>
              <a:t>• Meets Defense Readiness Reporting System – Marine Corps (DRRS-MC) readiness and supply requirements for Aviation</a:t>
            </a:r>
          </a:p>
          <a:p>
            <a:pPr lvl="1"/>
            <a:endParaRPr lang="en-US" sz="2000" dirty="0"/>
          </a:p>
          <a:p>
            <a:r>
              <a:rPr lang="en-US" sz="2000" dirty="0"/>
              <a:t>➢ Achieve and Maintain T-Rating of T-2 average for all USMC Units</a:t>
            </a:r>
          </a:p>
          <a:p>
            <a:endParaRPr lang="en-US" sz="2000" dirty="0"/>
          </a:p>
          <a:p>
            <a:r>
              <a:rPr lang="en-US" sz="2000" dirty="0"/>
              <a:t>➢ Utilization Rates within WSPD determined rates for current life cycle</a:t>
            </a:r>
          </a:p>
          <a:p>
            <a:endParaRPr lang="en-US" sz="2000" dirty="0"/>
          </a:p>
          <a:p>
            <a:r>
              <a:rPr lang="en-US" sz="2000" dirty="0"/>
              <a:t>➢ Achieve HQMC, DCA defined Hours Per Crew Per Month (H/C/M)</a:t>
            </a:r>
          </a:p>
        </p:txBody>
      </p:sp>
      <p:sp>
        <p:nvSpPr>
          <p:cNvPr id="9" name="TextBox 8">
            <a:extLst>
              <a:ext uri="{FF2B5EF4-FFF2-40B4-BE49-F238E27FC236}">
                <a16:creationId xmlns:a16="http://schemas.microsoft.com/office/drawing/2014/main" id="{139C7249-F5ED-CE63-83E4-8A4ECC943905}"/>
              </a:ext>
            </a:extLst>
          </p:cNvPr>
          <p:cNvSpPr txBox="1"/>
          <p:nvPr/>
        </p:nvSpPr>
        <p:spPr>
          <a:xfrm>
            <a:off x="1612231" y="136525"/>
            <a:ext cx="6196263" cy="954107"/>
          </a:xfrm>
          <a:prstGeom prst="rect">
            <a:avLst/>
          </a:prstGeom>
          <a:noFill/>
        </p:spPr>
        <p:txBody>
          <a:bodyPr wrap="square">
            <a:spAutoFit/>
          </a:bodyPr>
          <a:lstStyle/>
          <a:p>
            <a:pPr algn="ctr"/>
            <a:r>
              <a:rPr lang="en-US" sz="2800" b="1" i="0" u="none" strike="noStrike" baseline="0" dirty="0">
                <a:solidFill>
                  <a:srgbClr val="000000"/>
                </a:solidFill>
                <a:latin typeface="Arial" panose="020B0604020202020204" pitchFamily="34" charset="0"/>
              </a:rPr>
              <a:t>Aircraft Readiness Calculation Marine Corps (ARC-M) </a:t>
            </a:r>
            <a:endParaRPr lang="en-US" sz="2800" dirty="0"/>
          </a:p>
        </p:txBody>
      </p:sp>
    </p:spTree>
    <p:extLst>
      <p:ext uri="{BB962C8B-B14F-4D97-AF65-F5344CB8AC3E}">
        <p14:creationId xmlns:p14="http://schemas.microsoft.com/office/powerpoint/2010/main" val="3792095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873BA8-A5AA-0FEF-B885-FA78C3B8D8F9}"/>
              </a:ext>
            </a:extLst>
          </p:cNvPr>
          <p:cNvSpPr>
            <a:spLocks noGrp="1"/>
          </p:cNvSpPr>
          <p:nvPr>
            <p:ph type="ftr" sz="quarter" idx="11"/>
          </p:nvPr>
        </p:nvSpPr>
        <p:spPr>
          <a:xfrm>
            <a:off x="80212" y="6356349"/>
            <a:ext cx="1600200"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FD129C7B-DE91-0CD0-2C6E-9584071C9611}"/>
              </a:ext>
            </a:extLst>
          </p:cNvPr>
          <p:cNvSpPr>
            <a:spLocks noGrp="1"/>
          </p:cNvSpPr>
          <p:nvPr>
            <p:ph type="sldNum" sz="quarter" idx="12"/>
          </p:nvPr>
        </p:nvSpPr>
        <p:spPr/>
        <p:txBody>
          <a:bodyPr/>
          <a:lstStyle/>
          <a:p>
            <a:fld id="{57D7F152-42F7-4C0B-ACE2-8696607C202E}" type="slidenum">
              <a:rPr lang="en-US" smtClean="0">
                <a:solidFill>
                  <a:schemeClr val="tx1"/>
                </a:solidFill>
              </a:rPr>
              <a:pPr/>
              <a:t>44</a:t>
            </a:fld>
            <a:endParaRPr lang="en-US" dirty="0">
              <a:solidFill>
                <a:schemeClr val="tx1"/>
              </a:solidFill>
            </a:endParaRPr>
          </a:p>
        </p:txBody>
      </p:sp>
      <p:sp>
        <p:nvSpPr>
          <p:cNvPr id="5" name="TextBox 4">
            <a:extLst>
              <a:ext uri="{FF2B5EF4-FFF2-40B4-BE49-F238E27FC236}">
                <a16:creationId xmlns:a16="http://schemas.microsoft.com/office/drawing/2014/main" id="{D6A63C07-EEC7-EDCA-E29E-960D37B3AEA3}"/>
              </a:ext>
            </a:extLst>
          </p:cNvPr>
          <p:cNvSpPr txBox="1"/>
          <p:nvPr/>
        </p:nvSpPr>
        <p:spPr>
          <a:xfrm>
            <a:off x="1672389" y="249868"/>
            <a:ext cx="6196264" cy="954107"/>
          </a:xfrm>
          <a:prstGeom prst="rect">
            <a:avLst/>
          </a:prstGeom>
          <a:noFill/>
        </p:spPr>
        <p:txBody>
          <a:bodyPr wrap="square">
            <a:spAutoFit/>
          </a:bodyPr>
          <a:lstStyle/>
          <a:p>
            <a:pPr algn="ctr"/>
            <a:r>
              <a:rPr lang="en-US" sz="2800" b="1" i="0" u="none" strike="noStrike" baseline="0" dirty="0">
                <a:solidFill>
                  <a:srgbClr val="000000"/>
                </a:solidFill>
                <a:latin typeface="Arial" panose="020B0604020202020204" pitchFamily="34" charset="0"/>
              </a:rPr>
              <a:t>ARC-M Projection Model, MCAR, and FMCAR </a:t>
            </a:r>
            <a:endParaRPr lang="en-US" sz="2800" dirty="0"/>
          </a:p>
        </p:txBody>
      </p:sp>
      <p:sp>
        <p:nvSpPr>
          <p:cNvPr id="7" name="TextBox 6">
            <a:extLst>
              <a:ext uri="{FF2B5EF4-FFF2-40B4-BE49-F238E27FC236}">
                <a16:creationId xmlns:a16="http://schemas.microsoft.com/office/drawing/2014/main" id="{CF03235C-6414-841A-F596-17635D1A8CEE}"/>
              </a:ext>
            </a:extLst>
          </p:cNvPr>
          <p:cNvSpPr txBox="1"/>
          <p:nvPr/>
        </p:nvSpPr>
        <p:spPr>
          <a:xfrm>
            <a:off x="1275347" y="1383543"/>
            <a:ext cx="6761747" cy="3785652"/>
          </a:xfrm>
          <a:prstGeom prst="rect">
            <a:avLst/>
          </a:prstGeom>
          <a:noFill/>
        </p:spPr>
        <p:txBody>
          <a:bodyPr wrap="square">
            <a:spAutoFit/>
          </a:bodyPr>
          <a:lstStyle/>
          <a:p>
            <a:r>
              <a:rPr lang="en-US" sz="1800" b="1" dirty="0"/>
              <a:t>USMC criteria (USMC AVPLAN):</a:t>
            </a:r>
          </a:p>
          <a:p>
            <a:r>
              <a:rPr lang="en-US" sz="1600" dirty="0"/>
              <a:t>• </a:t>
            </a:r>
            <a:r>
              <a:rPr lang="en-US" sz="1600" u="sng" dirty="0"/>
              <a:t>Flight Line Aircraft Required (FLAR)</a:t>
            </a:r>
          </a:p>
          <a:p>
            <a:pPr marL="742950" lvl="1" indent="-285750">
              <a:buFont typeface="Courier New" panose="02070309020205020404" pitchFamily="49" charset="0"/>
              <a:buChar char="o"/>
            </a:pPr>
            <a:r>
              <a:rPr lang="en-US" sz="1600" dirty="0"/>
              <a:t>Fleet: 90-100% of PAA from APDF</a:t>
            </a:r>
          </a:p>
          <a:p>
            <a:pPr marL="742950" lvl="1" indent="-285750">
              <a:buFont typeface="Courier New" panose="02070309020205020404" pitchFamily="49" charset="0"/>
              <a:buChar char="o"/>
            </a:pPr>
            <a:r>
              <a:rPr lang="en-US" sz="1600" dirty="0"/>
              <a:t>Training (FRS): The Previous FY’s “In Reporting” Avg.</a:t>
            </a:r>
          </a:p>
          <a:p>
            <a:pPr marL="742950" lvl="1" indent="-285750">
              <a:buFont typeface="Courier New" panose="02070309020205020404" pitchFamily="49" charset="0"/>
              <a:buChar char="o"/>
            </a:pPr>
            <a:r>
              <a:rPr lang="en-US" sz="1600" dirty="0"/>
              <a:t>Other Aircraft (Test): 100% POAA</a:t>
            </a:r>
          </a:p>
          <a:p>
            <a:r>
              <a:rPr lang="en-US" sz="1600" dirty="0"/>
              <a:t>• </a:t>
            </a:r>
            <a:r>
              <a:rPr lang="en-US" sz="1600" u="sng" dirty="0"/>
              <a:t>MCAR</a:t>
            </a:r>
          </a:p>
          <a:p>
            <a:pPr marL="742950" lvl="1" indent="-285750">
              <a:buFont typeface="Courier New" panose="02070309020205020404" pitchFamily="49" charset="0"/>
              <a:buChar char="o"/>
            </a:pPr>
            <a:r>
              <a:rPr lang="en-US" sz="1600" dirty="0"/>
              <a:t>75% of FLAR for AC Contingency and Deployed</a:t>
            </a:r>
          </a:p>
          <a:p>
            <a:pPr marL="742950" lvl="1" indent="-285750">
              <a:buFont typeface="Courier New" panose="02070309020205020404" pitchFamily="49" charset="0"/>
              <a:buChar char="o"/>
            </a:pPr>
            <a:r>
              <a:rPr lang="en-US" sz="1600" dirty="0"/>
              <a:t>50% of FLAR for RC </a:t>
            </a:r>
            <a:r>
              <a:rPr lang="en-US" sz="1600" dirty="0">
                <a:solidFill>
                  <a:srgbClr val="FF0000"/>
                </a:solidFill>
              </a:rPr>
              <a:t>(while not activated)</a:t>
            </a:r>
          </a:p>
          <a:p>
            <a:pPr marL="742950" lvl="1" indent="-285750">
              <a:buFont typeface="Courier New" panose="02070309020205020404" pitchFamily="49" charset="0"/>
              <a:buChar char="o"/>
            </a:pPr>
            <a:r>
              <a:rPr lang="en-US" sz="1600" dirty="0"/>
              <a:t>65%% of Previous FY’s “In Reporting” Avg (FRS)</a:t>
            </a:r>
          </a:p>
          <a:p>
            <a:pPr marL="742950" lvl="1" indent="-285750">
              <a:buFont typeface="Courier New" panose="02070309020205020404" pitchFamily="49" charset="0"/>
              <a:buChar char="o"/>
            </a:pPr>
            <a:r>
              <a:rPr lang="en-US" sz="1600" dirty="0"/>
              <a:t>50% Other Aircraft (Test)</a:t>
            </a:r>
          </a:p>
          <a:p>
            <a:r>
              <a:rPr lang="en-US" sz="1600" dirty="0"/>
              <a:t>• </a:t>
            </a:r>
            <a:r>
              <a:rPr lang="en-US" sz="1600" u="sng" dirty="0"/>
              <a:t>FMCAR</a:t>
            </a:r>
          </a:p>
          <a:p>
            <a:pPr marL="742950" lvl="1" indent="-285750">
              <a:buFont typeface="Courier New" panose="02070309020205020404" pitchFamily="49" charset="0"/>
              <a:buChar char="o"/>
            </a:pPr>
            <a:r>
              <a:rPr lang="en-US" sz="1600" dirty="0"/>
              <a:t>50% of FLAR for AC Contingency and Deployed</a:t>
            </a:r>
          </a:p>
          <a:p>
            <a:pPr marL="742950" lvl="1" indent="-285750">
              <a:buFont typeface="Courier New" panose="02070309020205020404" pitchFamily="49" charset="0"/>
              <a:buChar char="o"/>
            </a:pPr>
            <a:r>
              <a:rPr lang="en-US" sz="1600" dirty="0"/>
              <a:t>50% of MCAR for RC </a:t>
            </a:r>
            <a:r>
              <a:rPr lang="en-US" sz="1600" dirty="0">
                <a:solidFill>
                  <a:srgbClr val="FF0000"/>
                </a:solidFill>
              </a:rPr>
              <a:t>(while not activated)</a:t>
            </a:r>
          </a:p>
          <a:p>
            <a:pPr marL="742950" lvl="1" indent="-285750">
              <a:buFont typeface="Courier New" panose="02070309020205020404" pitchFamily="49" charset="0"/>
              <a:buChar char="o"/>
            </a:pPr>
            <a:r>
              <a:rPr lang="en-US" sz="1600" dirty="0"/>
              <a:t>30% of Previous FY’s “In Reporting” Avg (FRS)</a:t>
            </a:r>
          </a:p>
          <a:p>
            <a:pPr marL="742950" lvl="1" indent="-285750">
              <a:buFont typeface="Courier New" panose="02070309020205020404" pitchFamily="49" charset="0"/>
              <a:buChar char="o"/>
            </a:pPr>
            <a:r>
              <a:rPr lang="en-US" sz="1600" dirty="0"/>
              <a:t>N/A - Other Aircraft (Test)</a:t>
            </a:r>
          </a:p>
        </p:txBody>
      </p:sp>
      <p:sp>
        <p:nvSpPr>
          <p:cNvPr id="8" name="Rectangle 7">
            <a:extLst>
              <a:ext uri="{FF2B5EF4-FFF2-40B4-BE49-F238E27FC236}">
                <a16:creationId xmlns:a16="http://schemas.microsoft.com/office/drawing/2014/main" id="{D566457C-0BCE-0A91-BCD3-2833737ED028}"/>
              </a:ext>
            </a:extLst>
          </p:cNvPr>
          <p:cNvSpPr/>
          <p:nvPr/>
        </p:nvSpPr>
        <p:spPr>
          <a:xfrm>
            <a:off x="5895472" y="1210431"/>
            <a:ext cx="2969796" cy="6830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Ø"/>
            </a:pPr>
            <a:r>
              <a:rPr lang="en-US" sz="1400" dirty="0">
                <a:solidFill>
                  <a:schemeClr val="tx1"/>
                </a:solidFill>
              </a:rPr>
              <a:t>100% of PAA is high S-1 (Deployed)</a:t>
            </a:r>
          </a:p>
          <a:p>
            <a:pPr marL="171450" indent="-171450">
              <a:buFont typeface="Wingdings" panose="05000000000000000000" pitchFamily="2" charset="2"/>
              <a:buChar char="Ø"/>
            </a:pPr>
            <a:r>
              <a:rPr lang="en-US" sz="1400" dirty="0">
                <a:solidFill>
                  <a:schemeClr val="tx1"/>
                </a:solidFill>
              </a:rPr>
              <a:t>90% of PAA is low S-1 (Contingency)</a:t>
            </a:r>
          </a:p>
        </p:txBody>
      </p:sp>
      <p:sp>
        <p:nvSpPr>
          <p:cNvPr id="9" name="Rectangle 8">
            <a:extLst>
              <a:ext uri="{FF2B5EF4-FFF2-40B4-BE49-F238E27FC236}">
                <a16:creationId xmlns:a16="http://schemas.microsoft.com/office/drawing/2014/main" id="{455FD1F9-97A9-846B-9F1E-2680045E80ED}"/>
              </a:ext>
            </a:extLst>
          </p:cNvPr>
          <p:cNvSpPr/>
          <p:nvPr/>
        </p:nvSpPr>
        <p:spPr>
          <a:xfrm>
            <a:off x="4009" y="1965954"/>
            <a:ext cx="1668380" cy="6248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Number of aircraft required to be on the flight line (FL))</a:t>
            </a:r>
          </a:p>
        </p:txBody>
      </p:sp>
      <p:sp>
        <p:nvSpPr>
          <p:cNvPr id="11" name="Rectangle 10">
            <a:extLst>
              <a:ext uri="{FF2B5EF4-FFF2-40B4-BE49-F238E27FC236}">
                <a16:creationId xmlns:a16="http://schemas.microsoft.com/office/drawing/2014/main" id="{25E76D04-4A61-A2FB-79EC-C07806D26C59}"/>
              </a:ext>
            </a:extLst>
          </p:cNvPr>
          <p:cNvSpPr/>
          <p:nvPr/>
        </p:nvSpPr>
        <p:spPr>
          <a:xfrm>
            <a:off x="6797842" y="2543778"/>
            <a:ext cx="2067425" cy="172344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All TMS FLARs support the Production Planning Factors (PPF) calculated FRS resources required to meet the annual student throughput and curriculum requirements.</a:t>
            </a:r>
          </a:p>
          <a:p>
            <a:pPr algn="just"/>
            <a:r>
              <a:rPr lang="en-US" sz="1400" dirty="0">
                <a:solidFill>
                  <a:schemeClr val="tx1"/>
                </a:solidFill>
              </a:rPr>
              <a:t>(OPNAVINST 3500.31G)</a:t>
            </a:r>
          </a:p>
        </p:txBody>
      </p:sp>
      <p:cxnSp>
        <p:nvCxnSpPr>
          <p:cNvPr id="13" name="Straight Arrow Connector 12">
            <a:extLst>
              <a:ext uri="{FF2B5EF4-FFF2-40B4-BE49-F238E27FC236}">
                <a16:creationId xmlns:a16="http://schemas.microsoft.com/office/drawing/2014/main" id="{D49983E2-2A71-2706-F5A4-16C61A39F90C}"/>
              </a:ext>
            </a:extLst>
          </p:cNvPr>
          <p:cNvCxnSpPr>
            <a:cxnSpLocks/>
          </p:cNvCxnSpPr>
          <p:nvPr/>
        </p:nvCxnSpPr>
        <p:spPr>
          <a:xfrm flipV="1">
            <a:off x="4770521" y="1441766"/>
            <a:ext cx="1028700" cy="3557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04F24A-AA47-E0CD-03B2-0ABD7AD864B8}"/>
              </a:ext>
            </a:extLst>
          </p:cNvPr>
          <p:cNvCxnSpPr>
            <a:cxnSpLocks/>
          </p:cNvCxnSpPr>
          <p:nvPr/>
        </p:nvCxnSpPr>
        <p:spPr>
          <a:xfrm>
            <a:off x="5498432" y="2451295"/>
            <a:ext cx="1299410" cy="139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EFC97C7-A696-966A-0C16-5D8B1D76CFD4}"/>
              </a:ext>
            </a:extLst>
          </p:cNvPr>
          <p:cNvSpPr/>
          <p:nvPr/>
        </p:nvSpPr>
        <p:spPr>
          <a:xfrm>
            <a:off x="2346159" y="3886199"/>
            <a:ext cx="1524000" cy="21623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ALIGNS WITH LOW R-3</a:t>
            </a:r>
          </a:p>
        </p:txBody>
      </p:sp>
      <p:sp>
        <p:nvSpPr>
          <p:cNvPr id="23" name="Rectangle 22">
            <a:extLst>
              <a:ext uri="{FF2B5EF4-FFF2-40B4-BE49-F238E27FC236}">
                <a16:creationId xmlns:a16="http://schemas.microsoft.com/office/drawing/2014/main" id="{0552CDC8-9FFA-ED50-70C7-31100C67F8E3}"/>
              </a:ext>
            </a:extLst>
          </p:cNvPr>
          <p:cNvSpPr/>
          <p:nvPr/>
        </p:nvSpPr>
        <p:spPr>
          <a:xfrm>
            <a:off x="2221832" y="2662781"/>
            <a:ext cx="1524000" cy="21623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ALIGNS WITH LOW R-1</a:t>
            </a:r>
          </a:p>
        </p:txBody>
      </p:sp>
      <p:sp>
        <p:nvSpPr>
          <p:cNvPr id="24" name="Rectangle 23">
            <a:extLst>
              <a:ext uri="{FF2B5EF4-FFF2-40B4-BE49-F238E27FC236}">
                <a16:creationId xmlns:a16="http://schemas.microsoft.com/office/drawing/2014/main" id="{D10E411A-204C-BE46-A0A9-ED5FB993FFEE}"/>
              </a:ext>
            </a:extLst>
          </p:cNvPr>
          <p:cNvSpPr/>
          <p:nvPr/>
        </p:nvSpPr>
        <p:spPr>
          <a:xfrm>
            <a:off x="0" y="3116587"/>
            <a:ext cx="1668380" cy="6248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Number of aircraft on FL required to be mission capable (MC)</a:t>
            </a:r>
          </a:p>
        </p:txBody>
      </p:sp>
      <p:cxnSp>
        <p:nvCxnSpPr>
          <p:cNvPr id="27" name="Connector: Elbow 26">
            <a:extLst>
              <a:ext uri="{FF2B5EF4-FFF2-40B4-BE49-F238E27FC236}">
                <a16:creationId xmlns:a16="http://schemas.microsoft.com/office/drawing/2014/main" id="{51152586-5EB7-9EDB-03DD-521D5EBFDA28}"/>
              </a:ext>
            </a:extLst>
          </p:cNvPr>
          <p:cNvCxnSpPr>
            <a:cxnSpLocks/>
            <a:stCxn id="9" idx="0"/>
          </p:cNvCxnSpPr>
          <p:nvPr/>
        </p:nvCxnSpPr>
        <p:spPr>
          <a:xfrm rot="5400000" flipH="1" flipV="1">
            <a:off x="965965" y="1588392"/>
            <a:ext cx="249796" cy="5053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C522416B-09A8-2FAD-88CE-00131AF414AF}"/>
              </a:ext>
            </a:extLst>
          </p:cNvPr>
          <p:cNvCxnSpPr>
            <a:cxnSpLocks/>
          </p:cNvCxnSpPr>
          <p:nvPr/>
        </p:nvCxnSpPr>
        <p:spPr>
          <a:xfrm rot="5400000" flipH="1" flipV="1">
            <a:off x="965965" y="2698449"/>
            <a:ext cx="249796" cy="5053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17601AB-5E20-A4EF-1998-9B8AD7F2CDB2}"/>
              </a:ext>
            </a:extLst>
          </p:cNvPr>
          <p:cNvSpPr/>
          <p:nvPr/>
        </p:nvSpPr>
        <p:spPr>
          <a:xfrm>
            <a:off x="589547" y="5439318"/>
            <a:ext cx="8097253" cy="6830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This is the number of aircraft needed on the FL and those required to be MC in order to be prepared for potential “Campaigning” requirements. </a:t>
            </a:r>
          </a:p>
        </p:txBody>
      </p:sp>
    </p:spTree>
    <p:extLst>
      <p:ext uri="{BB962C8B-B14F-4D97-AF65-F5344CB8AC3E}">
        <p14:creationId xmlns:p14="http://schemas.microsoft.com/office/powerpoint/2010/main" val="713550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24561-543E-F5DE-945E-64A724E183F2}"/>
              </a:ext>
            </a:extLst>
          </p:cNvPr>
          <p:cNvSpPr>
            <a:spLocks noGrp="1"/>
          </p:cNvSpPr>
          <p:nvPr>
            <p:ph type="ftr" sz="quarter" idx="11"/>
          </p:nvPr>
        </p:nvSpPr>
        <p:spPr>
          <a:xfrm>
            <a:off x="0" y="6372058"/>
            <a:ext cx="1957137" cy="365125"/>
          </a:xfrm>
        </p:spPr>
        <p:txBody>
          <a:bodyPr/>
          <a:lstStyle/>
          <a:p>
            <a:r>
              <a:rPr lang="en-US">
                <a:solidFill>
                  <a:schemeClr val="tx1"/>
                </a:solidFill>
              </a:rPr>
              <a:t>MAR 2026-CUI</a:t>
            </a:r>
            <a:endParaRPr lang="en-US" dirty="0">
              <a:solidFill>
                <a:schemeClr val="tx1"/>
              </a:solidFill>
            </a:endParaRPr>
          </a:p>
        </p:txBody>
      </p:sp>
      <p:sp>
        <p:nvSpPr>
          <p:cNvPr id="4" name="Slide Number Placeholder 3">
            <a:extLst>
              <a:ext uri="{FF2B5EF4-FFF2-40B4-BE49-F238E27FC236}">
                <a16:creationId xmlns:a16="http://schemas.microsoft.com/office/drawing/2014/main" id="{AB1A5594-C19C-331F-F6E7-15AD6D6AB1FF}"/>
              </a:ext>
            </a:extLst>
          </p:cNvPr>
          <p:cNvSpPr>
            <a:spLocks noGrp="1"/>
          </p:cNvSpPr>
          <p:nvPr>
            <p:ph type="sldNum" sz="quarter" idx="12"/>
          </p:nvPr>
        </p:nvSpPr>
        <p:spPr/>
        <p:txBody>
          <a:bodyPr/>
          <a:lstStyle/>
          <a:p>
            <a:fld id="{8E4EDD86-0069-4FE8-945C-33E393EACC8C}" type="slidenum">
              <a:rPr lang="en-US" smtClean="0"/>
              <a:pPr/>
              <a:t>45</a:t>
            </a:fld>
            <a:endParaRPr lang="en-US"/>
          </a:p>
        </p:txBody>
      </p:sp>
      <p:sp>
        <p:nvSpPr>
          <p:cNvPr id="5" name="Content Placeholder 4">
            <a:extLst>
              <a:ext uri="{FF2B5EF4-FFF2-40B4-BE49-F238E27FC236}">
                <a16:creationId xmlns:a16="http://schemas.microsoft.com/office/drawing/2014/main" id="{AB0D5C9D-5965-0932-4314-F8AB6A99A811}"/>
              </a:ext>
            </a:extLst>
          </p:cNvPr>
          <p:cNvSpPr>
            <a:spLocks noGrp="1"/>
          </p:cNvSpPr>
          <p:nvPr>
            <p:ph idx="1"/>
          </p:nvPr>
        </p:nvSpPr>
        <p:spPr>
          <a:xfrm>
            <a:off x="457200" y="1276350"/>
            <a:ext cx="8229600" cy="501015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indent="-231775">
              <a:buFont typeface="Arial" panose="020B0604020202020204" pitchFamily="34" charset="0"/>
              <a:buChar char="•"/>
              <a:defRPr/>
            </a:pPr>
            <a:r>
              <a:rPr lang="en-US" sz="1180" dirty="0">
                <a:solidFill>
                  <a:srgbClr val="000000"/>
                </a:solidFill>
              </a:rPr>
              <a:t>DRRS calculates the P-Level of a reporting unit based on the lower of two levels:</a:t>
            </a:r>
          </a:p>
          <a:p>
            <a:pPr marL="461963" lvl="1" indent="-230188" algn="just">
              <a:buAutoNum type="arabicParenR"/>
              <a:defRPr/>
            </a:pPr>
            <a:r>
              <a:rPr lang="en-US" sz="1180" dirty="0">
                <a:solidFill>
                  <a:srgbClr val="000000"/>
                </a:solidFill>
              </a:rPr>
              <a:t>The overall personnel strength based on T/O.  For this calculation to yield a Personnel Strength of P-2, the unit must have 80% of personnel available (not detached) and deployable.</a:t>
            </a:r>
          </a:p>
          <a:p>
            <a:pPr marL="461963" lvl="1" indent="-230188" algn="just">
              <a:buAutoNum type="arabicParenR"/>
              <a:defRPr/>
            </a:pPr>
            <a:r>
              <a:rPr lang="en-US" sz="1180" dirty="0">
                <a:solidFill>
                  <a:srgbClr val="000000"/>
                </a:solidFill>
              </a:rPr>
              <a:t>The critical MOS fill, based on selected MOS.  A script will look for BMOS and PMOS matches for each BIC on the T/O, generating a requirement for each selected MOS.  The total fills (available/deployable) against these requirements, divided by the total requirements, yields a percentage.  For this calculation to yield a P-2, the unit must have 75%.  At least three MOS must be designated.</a:t>
            </a:r>
          </a:p>
          <a:p>
            <a:pPr marL="285750" indent="-285750">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every MOS is critical, the two calculated percentages will be equal, and the critical MOS will never be a factor because 80% is a tougher requirement than 75%.  We try to avoid the added work of reporting critical MOS when doing so does not improve value of the report.</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the critical MOS list includes a high volume MOS as well as several lower density MOS, the lower density MOS will not matter.</a:t>
            </a:r>
          </a:p>
          <a:p>
            <a:pPr lvl="1">
              <a:defRPr/>
            </a:pPr>
            <a:r>
              <a:rPr lang="en-US" sz="1180" u="sng" dirty="0">
                <a:solidFill>
                  <a:srgbClr val="000000"/>
                </a:solidFill>
              </a:rPr>
              <a:t>Example</a:t>
            </a:r>
            <a:r>
              <a:rPr lang="en-US" sz="1180" dirty="0">
                <a:solidFill>
                  <a:srgbClr val="000000"/>
                </a:solidFill>
              </a:rPr>
              <a:t>:  A unit could select a High Density MOS (30 x 0311), as well as two lower density MOS (1x 0302 and 1x0369).</a:t>
            </a:r>
          </a:p>
          <a:p>
            <a:pPr lvl="1">
              <a:defRPr/>
            </a:pPr>
            <a:r>
              <a:rPr lang="en-US" sz="1180" dirty="0">
                <a:solidFill>
                  <a:srgbClr val="000000"/>
                </a:solidFill>
              </a:rPr>
              <a:t>If the 30 x 0311 are filled, the unit could be 30 of 32 (94%) even if neither of the other two are filled.</a:t>
            </a:r>
          </a:p>
          <a:p>
            <a:pPr lvl="1">
              <a:defRPr/>
            </a:pPr>
            <a:r>
              <a:rPr lang="en-US" sz="1180" dirty="0">
                <a:solidFill>
                  <a:srgbClr val="000000"/>
                </a:solidFill>
              </a:rPr>
              <a:t>An excess in 0311 (32 of 30 x 0311 billets filled), can put the unit at 100% critical MOS fill with the other critical MOS entirely gapped.</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No automatic requirement to designate the "identity" MOS for a unit as critical.  No requirement to designate 0311 Infantrymen for an Infantry Battalion.  [Strongly discouraged for reasons noted above.]</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As a result, two best practices apply:</a:t>
            </a:r>
          </a:p>
          <a:p>
            <a:pPr marL="461963" lvl="1" indent="-230188">
              <a:defRPr/>
            </a:pPr>
            <a:r>
              <a:rPr lang="en-US" sz="1180" dirty="0">
                <a:solidFill>
                  <a:srgbClr val="000000"/>
                </a:solidFill>
              </a:rPr>
              <a:t>1) Do NOT select a set of critical MOS that in total would represent over 50% of the unit.</a:t>
            </a:r>
          </a:p>
          <a:p>
            <a:pPr marL="682625" lvl="1" indent="-450850">
              <a:defRPr/>
            </a:pPr>
            <a:r>
              <a:rPr lang="en-US" sz="1180" dirty="0">
                <a:solidFill>
                  <a:srgbClr val="000000"/>
                </a:solidFill>
              </a:rPr>
              <a:t>2) Do NOT select any critical MOS that represents a high volume in comparison to the other selected MOS.</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Exceptions:</a:t>
            </a:r>
          </a:p>
          <a:p>
            <a:pPr marL="461963" lvl="1" indent="-230188">
              <a:defRPr/>
            </a:pPr>
            <a:r>
              <a:rPr lang="en-US" sz="1180" dirty="0">
                <a:solidFill>
                  <a:srgbClr val="000000"/>
                </a:solidFill>
              </a:rPr>
              <a:t>1) Some units only have 3 MOS.  In this case, they must select all 3.</a:t>
            </a:r>
          </a:p>
          <a:p>
            <a:pPr marL="401638" lvl="1" indent="-169863" algn="just">
              <a:defRPr/>
            </a:pPr>
            <a:r>
              <a:rPr lang="en-US" sz="1180" dirty="0">
                <a:solidFill>
                  <a:srgbClr val="000000"/>
                </a:solidFill>
              </a:rPr>
              <a:t>2) Some units have a higher density MOS with a historically low level of fill - a new MOS, a problem MOS, etc., and other MOS don't matter or are not expected to be an issue.  In this case it may be worth selecting the MOS in order to focus on the main issue.</a:t>
            </a:r>
          </a:p>
          <a:p>
            <a:pPr marL="231775" indent="-231775">
              <a:buFont typeface="Arial" panose="020B0604020202020204" pitchFamily="34" charset="0"/>
              <a:buChar char="•"/>
              <a:defRPr/>
            </a:pPr>
            <a:endParaRPr lang="en-US" sz="1180" dirty="0">
              <a:solidFill>
                <a:srgbClr val="000000"/>
              </a:solidFill>
            </a:endParaRPr>
          </a:p>
          <a:p>
            <a:pPr lvl="0" indent="0">
              <a:buNone/>
              <a:defRPr/>
            </a:pPr>
            <a:r>
              <a:rPr lang="en-US" sz="1180" b="1" dirty="0">
                <a:solidFill>
                  <a:srgbClr val="000000"/>
                </a:solidFill>
              </a:rPr>
              <a:t>BLUF:  Wherever possible, use the Critical MOS list to highlight low density MOS that would be lost in the aggregate calculation but generate disproportionate effects if not filled.</a:t>
            </a:r>
            <a:endParaRPr lang="en-US" sz="1180" b="1" dirty="0">
              <a:solidFill>
                <a:srgbClr val="000000"/>
              </a:solidFill>
              <a:latin typeface="Arial"/>
            </a:endParaRPr>
          </a:p>
        </p:txBody>
      </p:sp>
      <p:sp>
        <p:nvSpPr>
          <p:cNvPr id="6" name="Title 1">
            <a:extLst>
              <a:ext uri="{FF2B5EF4-FFF2-40B4-BE49-F238E27FC236}">
                <a16:creationId xmlns:a16="http://schemas.microsoft.com/office/drawing/2014/main" id="{56ADF4FA-F988-1ACB-E3D4-3D51279C5461}"/>
              </a:ext>
            </a:extLst>
          </p:cNvPr>
          <p:cNvSpPr txBox="1">
            <a:spLocks/>
          </p:cNvSpPr>
          <p:nvPr/>
        </p:nvSpPr>
        <p:spPr>
          <a:xfrm>
            <a:off x="1843043" y="132557"/>
            <a:ext cx="5776957" cy="914400"/>
          </a:xfrm>
          <a:prstGeom prst="rect">
            <a:avLst/>
          </a:prstGeom>
        </p:spPr>
        <p:txBody>
          <a:bodyPr anchor="ctr"/>
          <a:lstStyle>
            <a:defPPr>
              <a:defRPr lang="en-US"/>
            </a:defPPr>
            <a:lvl1pPr marL="0" algn="l" defTabSz="914400" rtl="0" eaLnBrk="1" latinLnBrk="0" hangingPunct="1">
              <a:defRPr sz="1800" kern="1200">
                <a:solidFill>
                  <a:srgbClr val="000000"/>
                </a:solidFill>
                <a:latin typeface="Arial"/>
              </a:defRPr>
            </a:lvl1pPr>
            <a:lvl2pPr marL="457200" algn="l" defTabSz="914400" rtl="0" eaLnBrk="1" latinLnBrk="0" hangingPunct="1">
              <a:defRPr sz="1800" kern="1200">
                <a:solidFill>
                  <a:srgbClr val="000000"/>
                </a:solidFill>
                <a:latin typeface="Arial"/>
              </a:defRPr>
            </a:lvl2pPr>
            <a:lvl3pPr marL="914400" algn="l" defTabSz="914400" rtl="0" eaLnBrk="1" latinLnBrk="0" hangingPunct="1">
              <a:defRPr sz="1800" kern="1200">
                <a:solidFill>
                  <a:srgbClr val="000000"/>
                </a:solidFill>
                <a:latin typeface="Arial"/>
              </a:defRPr>
            </a:lvl3pPr>
            <a:lvl4pPr marL="1371600" algn="l" defTabSz="914400" rtl="0" eaLnBrk="1" latinLnBrk="0" hangingPunct="1">
              <a:defRPr sz="1800" kern="1200">
                <a:solidFill>
                  <a:srgbClr val="000000"/>
                </a:solidFill>
                <a:latin typeface="Arial"/>
              </a:defRPr>
            </a:lvl4pPr>
            <a:lvl5pPr marL="1828800" algn="l" defTabSz="914400" rtl="0" eaLnBrk="1" latinLnBrk="0" hangingPunct="1">
              <a:defRPr sz="1800" kern="1200">
                <a:solidFill>
                  <a:srgbClr val="000000"/>
                </a:solidFill>
                <a:latin typeface="Arial"/>
              </a:defRPr>
            </a:lvl5pPr>
            <a:lvl6pPr marL="2286000" algn="l" defTabSz="914400" rtl="0" eaLnBrk="1" latinLnBrk="0" hangingPunct="1">
              <a:defRPr sz="1800" kern="1200">
                <a:solidFill>
                  <a:srgbClr val="000000"/>
                </a:solidFill>
                <a:latin typeface="Arial"/>
              </a:defRPr>
            </a:lvl6pPr>
            <a:lvl7pPr marL="2743200" algn="l" defTabSz="914400" rtl="0" eaLnBrk="1" latinLnBrk="0" hangingPunct="1">
              <a:defRPr sz="1800" kern="1200">
                <a:solidFill>
                  <a:srgbClr val="000000"/>
                </a:solidFill>
                <a:latin typeface="Arial"/>
              </a:defRPr>
            </a:lvl7pPr>
            <a:lvl8pPr marL="3200400" algn="l" defTabSz="914400" rtl="0" eaLnBrk="1" latinLnBrk="0" hangingPunct="1">
              <a:defRPr sz="1800" kern="1200">
                <a:solidFill>
                  <a:srgbClr val="000000"/>
                </a:solidFill>
                <a:latin typeface="Arial"/>
              </a:defRPr>
            </a:lvl8pPr>
            <a:lvl9pPr marL="3657600" algn="l" defTabSz="914400" rtl="0" eaLnBrk="1" latinLnBrk="0" hangingPunct="1">
              <a:defRPr sz="1800" kern="1200">
                <a:solidFill>
                  <a:srgbClr val="000000"/>
                </a:solidFill>
                <a:latin typeface="Arial"/>
              </a:defRPr>
            </a:lvl9pPr>
          </a:lstStyle>
          <a:p>
            <a:pPr algn="ctr"/>
            <a:r>
              <a:rPr lang="en-US" sz="2800" b="1" kern="0" dirty="0"/>
              <a:t>Critical MOS – DRRS P Levels</a:t>
            </a:r>
          </a:p>
        </p:txBody>
      </p:sp>
    </p:spTree>
    <p:extLst>
      <p:ext uri="{BB962C8B-B14F-4D97-AF65-F5344CB8AC3E}">
        <p14:creationId xmlns:p14="http://schemas.microsoft.com/office/powerpoint/2010/main" val="165138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1106327" y="197439"/>
            <a:ext cx="6871716" cy="533096"/>
          </a:xfrm>
        </p:spPr>
        <p:txBody>
          <a:bodyPr>
            <a:noAutofit/>
          </a:bodyPr>
          <a:lstStyle/>
          <a:p>
            <a:pPr algn="ctr"/>
            <a:r>
              <a:rPr lang="en-US" altLang="en-US" sz="2800" b="1" dirty="0">
                <a:latin typeface="Arial" charset="0"/>
                <a:cs typeface="Arial" charset="0"/>
              </a:rPr>
              <a:t>MCTs/METs/METLs, Capability Development Processes and PPBE**</a:t>
            </a:r>
          </a:p>
        </p:txBody>
      </p:sp>
      <p:sp>
        <p:nvSpPr>
          <p:cNvPr id="101" name="TextBox 6"/>
          <p:cNvSpPr txBox="1">
            <a:spLocks noChangeArrowheads="1"/>
          </p:cNvSpPr>
          <p:nvPr/>
        </p:nvSpPr>
        <p:spPr bwMode="auto">
          <a:xfrm>
            <a:off x="1770461" y="5728098"/>
            <a:ext cx="71199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None/>
            </a:pPr>
            <a:endParaRPr lang="en-US" altLang="en-US" sz="1350">
              <a:solidFill>
                <a:prstClr val="black"/>
              </a:solidFill>
              <a:latin typeface="Arial" charset="0"/>
            </a:endParaRPr>
          </a:p>
        </p:txBody>
      </p:sp>
      <p:sp>
        <p:nvSpPr>
          <p:cNvPr id="6" name="Rounded Rectangle 5"/>
          <p:cNvSpPr/>
          <p:nvPr/>
        </p:nvSpPr>
        <p:spPr>
          <a:xfrm>
            <a:off x="5726430" y="2628900"/>
            <a:ext cx="1943100" cy="2000250"/>
          </a:xfrm>
          <a:prstGeom prst="roundRect">
            <a:avLst>
              <a:gd name="adj" fmla="val 25865"/>
            </a:avLst>
          </a:prstGeom>
          <a:solidFill>
            <a:srgbClr val="FF3300">
              <a:alpha val="11000"/>
            </a:srgb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sz="750" kern="0">
              <a:solidFill>
                <a:prstClr val="white"/>
              </a:solidFill>
              <a:latin typeface="Calibri"/>
            </a:endParaRPr>
          </a:p>
        </p:txBody>
      </p:sp>
      <p:sp>
        <p:nvSpPr>
          <p:cNvPr id="8" name="Flowchart: Document 7"/>
          <p:cNvSpPr>
            <a:spLocks noChangeAspect="1"/>
          </p:cNvSpPr>
          <p:nvPr/>
        </p:nvSpPr>
        <p:spPr>
          <a:xfrm>
            <a:off x="5848250" y="3892671"/>
            <a:ext cx="624078" cy="226421"/>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FIP</a:t>
            </a:r>
          </a:p>
        </p:txBody>
      </p:sp>
      <p:sp>
        <p:nvSpPr>
          <p:cNvPr id="9" name="TextBox 8"/>
          <p:cNvSpPr txBox="1"/>
          <p:nvPr/>
        </p:nvSpPr>
        <p:spPr>
          <a:xfrm>
            <a:off x="6450868" y="2351824"/>
            <a:ext cx="1041000" cy="334835"/>
          </a:xfrm>
          <a:prstGeom prst="rect">
            <a:avLst/>
          </a:prstGeom>
          <a:solidFill>
            <a:srgbClr val="FFFF66"/>
          </a:solidFill>
          <a:ln>
            <a:solidFill>
              <a:schemeClr val="tx1"/>
            </a:solidFill>
          </a:ln>
        </p:spPr>
        <p:txBody>
          <a:bodyPr wrap="square" rtlCol="0">
            <a:spAutoFit/>
          </a:bodyP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CD&amp;I / CDD, OAD and MCWL</a:t>
            </a:r>
          </a:p>
        </p:txBody>
      </p:sp>
      <p:sp>
        <p:nvSpPr>
          <p:cNvPr id="10" name="TextBox 9"/>
          <p:cNvSpPr txBox="1"/>
          <p:nvPr/>
        </p:nvSpPr>
        <p:spPr>
          <a:xfrm>
            <a:off x="8109375" y="3499719"/>
            <a:ext cx="813043" cy="230832"/>
          </a:xfrm>
          <a:prstGeom prst="rect">
            <a:avLst/>
          </a:prstGeom>
          <a:noFill/>
        </p:spPr>
        <p:txBody>
          <a:bodyPr wrap="none" rtlCol="0">
            <a:spAutoFit/>
          </a:bodyPr>
          <a:lstStyle/>
          <a:p>
            <a:pPr>
              <a:defRPr/>
            </a:pPr>
            <a:r>
              <a:rPr lang="en-US" sz="900" b="1" kern="0" dirty="0">
                <a:solidFill>
                  <a:sysClr val="windowText" lastClr="000000"/>
                </a:solidFill>
              </a:rPr>
              <a:t>CD&amp;I / CDD</a:t>
            </a:r>
          </a:p>
        </p:txBody>
      </p:sp>
      <p:sp>
        <p:nvSpPr>
          <p:cNvPr id="11" name="Donut 10"/>
          <p:cNvSpPr>
            <a:spLocks noChangeAspect="1"/>
          </p:cNvSpPr>
          <p:nvPr/>
        </p:nvSpPr>
        <p:spPr>
          <a:xfrm>
            <a:off x="3427109" y="2116386"/>
            <a:ext cx="3303323" cy="3043573"/>
          </a:xfrm>
          <a:prstGeom prst="donut">
            <a:avLst>
              <a:gd name="adj" fmla="val 6594"/>
            </a:avLst>
          </a:prstGeom>
          <a:solidFill>
            <a:srgbClr val="4F81BD"/>
          </a:solidFill>
          <a:ln w="127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2" name="Block Arc 11"/>
          <p:cNvSpPr/>
          <p:nvPr/>
        </p:nvSpPr>
        <p:spPr>
          <a:xfrm>
            <a:off x="3440431" y="2116386"/>
            <a:ext cx="3303323" cy="3043573"/>
          </a:xfrm>
          <a:prstGeom prst="blockArc">
            <a:avLst>
              <a:gd name="adj1" fmla="val 8303983"/>
              <a:gd name="adj2" fmla="val 12761764"/>
              <a:gd name="adj3" fmla="val 6583"/>
            </a:avLst>
          </a:prstGeom>
          <a:solidFill>
            <a:srgbClr val="8064A2">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3" name="Block Arc 12"/>
          <p:cNvSpPr/>
          <p:nvPr/>
        </p:nvSpPr>
        <p:spPr>
          <a:xfrm rot="10800000">
            <a:off x="3427109" y="2116386"/>
            <a:ext cx="3303323" cy="3043573"/>
          </a:xfrm>
          <a:prstGeom prst="blockArc">
            <a:avLst>
              <a:gd name="adj1" fmla="val 8844699"/>
              <a:gd name="adj2" fmla="val 13306296"/>
              <a:gd name="adj3" fmla="val 6708"/>
            </a:avLst>
          </a:prstGeom>
          <a:solidFill>
            <a:schemeClr val="accent3">
              <a:lumMod val="20000"/>
              <a:lumOff val="8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4" name="Block Arc 13"/>
          <p:cNvSpPr/>
          <p:nvPr/>
        </p:nvSpPr>
        <p:spPr>
          <a:xfrm>
            <a:off x="3431397" y="2116387"/>
            <a:ext cx="3303323" cy="3043573"/>
          </a:xfrm>
          <a:prstGeom prst="blockArc">
            <a:avLst>
              <a:gd name="adj1" fmla="val 12752910"/>
              <a:gd name="adj2" fmla="val 16188979"/>
              <a:gd name="adj3" fmla="val 6271"/>
            </a:avLst>
          </a:prstGeom>
          <a:solidFill>
            <a:schemeClr val="tx2">
              <a:lumMod val="40000"/>
              <a:lumOff val="6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5" name="Block Arc 14"/>
          <p:cNvSpPr/>
          <p:nvPr/>
        </p:nvSpPr>
        <p:spPr>
          <a:xfrm>
            <a:off x="3427108" y="2116387"/>
            <a:ext cx="3303323" cy="3043573"/>
          </a:xfrm>
          <a:prstGeom prst="blockArc">
            <a:avLst>
              <a:gd name="adj1" fmla="val 16198506"/>
              <a:gd name="adj2" fmla="val 19631477"/>
              <a:gd name="adj3" fmla="val 6644"/>
            </a:avLst>
          </a:prstGeom>
          <a:solidFill>
            <a:srgbClr val="92D050"/>
          </a:solidFill>
          <a:ln w="25400" cap="flat" cmpd="sng" algn="ctr">
            <a:solidFill>
              <a:srgbClr val="4F81BD">
                <a:shade val="50000"/>
              </a:srgbClr>
            </a:solidFill>
            <a:prstDash val="solid"/>
          </a:ln>
          <a:effectLst/>
        </p:spPr>
        <p:txBody>
          <a:bodyPr rtlCol="0" anchor="ctr"/>
          <a:lstStyle/>
          <a:p>
            <a:pPr algn="ctr">
              <a:defRPr/>
            </a:pPr>
            <a:endParaRPr lang="en-US" sz="750" kern="0" dirty="0">
              <a:solidFill>
                <a:sysClr val="windowText" lastClr="000000"/>
              </a:solidFill>
              <a:latin typeface="Calibri"/>
            </a:endParaRPr>
          </a:p>
        </p:txBody>
      </p:sp>
      <p:sp>
        <p:nvSpPr>
          <p:cNvPr id="16" name="Block Arc 15"/>
          <p:cNvSpPr/>
          <p:nvPr/>
        </p:nvSpPr>
        <p:spPr>
          <a:xfrm>
            <a:off x="3431397" y="2121258"/>
            <a:ext cx="3303323" cy="3043573"/>
          </a:xfrm>
          <a:prstGeom prst="blockArc">
            <a:avLst>
              <a:gd name="adj1" fmla="val 2508087"/>
              <a:gd name="adj2" fmla="val 5424447"/>
              <a:gd name="adj3" fmla="val 6938"/>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7" name="Block Arc 16"/>
          <p:cNvSpPr/>
          <p:nvPr/>
        </p:nvSpPr>
        <p:spPr>
          <a:xfrm>
            <a:off x="3431397" y="2109662"/>
            <a:ext cx="3303323" cy="3043573"/>
          </a:xfrm>
          <a:prstGeom prst="blockArc">
            <a:avLst>
              <a:gd name="adj1" fmla="val 5405173"/>
              <a:gd name="adj2" fmla="val 8307556"/>
              <a:gd name="adj3" fmla="val 6225"/>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8" name="TextBox 17"/>
          <p:cNvSpPr txBox="1"/>
          <p:nvPr/>
        </p:nvSpPr>
        <p:spPr>
          <a:xfrm rot="1712855">
            <a:off x="5381538" y="2421882"/>
            <a:ext cx="8836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Guidance</a:t>
            </a:r>
          </a:p>
        </p:txBody>
      </p:sp>
      <p:sp>
        <p:nvSpPr>
          <p:cNvPr id="19" name="Notched Right Arrow 18"/>
          <p:cNvSpPr/>
          <p:nvPr/>
        </p:nvSpPr>
        <p:spPr>
          <a:xfrm rot="3027089">
            <a:off x="6181094" y="2738677"/>
            <a:ext cx="365282" cy="189560"/>
          </a:xfrm>
          <a:prstGeom prst="notchedRightArrow">
            <a:avLst/>
          </a:prstGeom>
          <a:gradFill flip="none" rotWithShape="1">
            <a:gsLst>
              <a:gs pos="38000">
                <a:srgbClr val="FFFF00"/>
              </a:gs>
              <a:gs pos="69000">
                <a:srgbClr val="92D05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0" name="Flowchart: Document 19"/>
          <p:cNvSpPr>
            <a:spLocks noChangeAspect="1"/>
          </p:cNvSpPr>
          <p:nvPr/>
        </p:nvSpPr>
        <p:spPr>
          <a:xfrm>
            <a:off x="5168090" y="4914327"/>
            <a:ext cx="387111" cy="241539"/>
          </a:xfrm>
          <a:prstGeom prst="flowChartDocument">
            <a:avLst/>
          </a:prstGeom>
          <a:solidFill>
            <a:srgbClr val="F79646">
              <a:lumMod val="60000"/>
              <a:lumOff val="40000"/>
              <a:alpha val="79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lIns="0" tIns="0" rIns="0" bIns="0" rtlCol="0" anchor="t" anchorCtr="0">
            <a:noAutofit/>
          </a:bodyPr>
          <a:lstStyle/>
          <a:p>
            <a:pPr algn="ctr">
              <a:defRPr/>
            </a:pPr>
            <a:r>
              <a:rPr lang="en-US" sz="825" b="1" kern="0" dirty="0">
                <a:solidFill>
                  <a:sysClr val="windowText" lastClr="000000"/>
                </a:solidFill>
                <a:latin typeface="Arial Narrow" panose="020B0606020202030204" pitchFamily="34" charset="0"/>
              </a:rPr>
              <a:t>POM</a:t>
            </a:r>
            <a:endParaRPr lang="en-US" sz="675" b="1" kern="0" dirty="0">
              <a:solidFill>
                <a:sysClr val="windowText" lastClr="000000"/>
              </a:solidFill>
              <a:latin typeface="Arial Narrow" panose="020B0606020202030204" pitchFamily="34" charset="0"/>
            </a:endParaRPr>
          </a:p>
        </p:txBody>
      </p:sp>
      <p:sp>
        <p:nvSpPr>
          <p:cNvPr id="21" name="TextBox 20"/>
          <p:cNvSpPr txBox="1"/>
          <p:nvPr/>
        </p:nvSpPr>
        <p:spPr>
          <a:xfrm rot="19779790">
            <a:off x="5426048" y="4684307"/>
            <a:ext cx="829959" cy="219291"/>
          </a:xfrm>
          <a:prstGeom prst="rect">
            <a:avLst/>
          </a:prstGeom>
          <a:noFill/>
        </p:spPr>
        <p:txBody>
          <a:bodyPr wrap="none" rtlCol="0" anchor="ctr" anchorCtr="0">
            <a:prstTxWarp prst="textArchDown">
              <a:avLst>
                <a:gd name="adj" fmla="val 96936"/>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Programming</a:t>
            </a:r>
          </a:p>
        </p:txBody>
      </p:sp>
      <p:sp>
        <p:nvSpPr>
          <p:cNvPr id="22" name="Notched Right Arrow 21"/>
          <p:cNvSpPr/>
          <p:nvPr/>
        </p:nvSpPr>
        <p:spPr>
          <a:xfrm rot="11155916">
            <a:off x="4824861" y="5001260"/>
            <a:ext cx="475748" cy="145545"/>
          </a:xfrm>
          <a:prstGeom prst="notchedRightArrow">
            <a:avLst/>
          </a:prstGeom>
          <a:gradFill flip="none" rotWithShape="1">
            <a:gsLst>
              <a:gs pos="62000">
                <a:srgbClr val="F79646">
                  <a:lumMod val="60000"/>
                  <a:lumOff val="40000"/>
                </a:srgbClr>
              </a:gs>
              <a:gs pos="46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3" name="TextBox 22"/>
          <p:cNvSpPr txBox="1"/>
          <p:nvPr/>
        </p:nvSpPr>
        <p:spPr>
          <a:xfrm rot="1194416">
            <a:off x="4101372" y="4763205"/>
            <a:ext cx="859115"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Budgeting</a:t>
            </a:r>
          </a:p>
        </p:txBody>
      </p:sp>
      <p:sp>
        <p:nvSpPr>
          <p:cNvPr id="26" name="Notched Right Arrow 25"/>
          <p:cNvSpPr/>
          <p:nvPr/>
        </p:nvSpPr>
        <p:spPr>
          <a:xfrm rot="13571927">
            <a:off x="3773911" y="4514683"/>
            <a:ext cx="371975" cy="186149"/>
          </a:xfrm>
          <a:prstGeom prst="notchedRightArrow">
            <a:avLst/>
          </a:prstGeom>
          <a:gradFill flip="none" rotWithShape="1">
            <a:gsLst>
              <a:gs pos="34000">
                <a:srgbClr val="8064A2">
                  <a:lumMod val="60000"/>
                  <a:lumOff val="40000"/>
                </a:srgbClr>
              </a:gs>
              <a:gs pos="84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prstTxWarp prst="textArchUp">
              <a:avLst>
                <a:gd name="adj" fmla="val 9386197"/>
              </a:avLst>
            </a:prstTxWarp>
          </a:bodyPr>
          <a:lstStyle/>
          <a:p>
            <a:pPr algn="ctr">
              <a:defRPr/>
            </a:pPr>
            <a:endParaRPr lang="en-US" sz="750" kern="0">
              <a:solidFill>
                <a:sysClr val="window" lastClr="FFFFFF"/>
              </a:solidFill>
              <a:latin typeface="Calibri"/>
            </a:endParaRPr>
          </a:p>
        </p:txBody>
      </p:sp>
      <p:sp>
        <p:nvSpPr>
          <p:cNvPr id="27" name="TextBox 26"/>
          <p:cNvSpPr txBox="1"/>
          <p:nvPr/>
        </p:nvSpPr>
        <p:spPr>
          <a:xfrm rot="16200000">
            <a:off x="3285065" y="3505490"/>
            <a:ext cx="7384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Execution</a:t>
            </a:r>
          </a:p>
        </p:txBody>
      </p:sp>
      <p:sp>
        <p:nvSpPr>
          <p:cNvPr id="28" name="TextBox 27"/>
          <p:cNvSpPr txBox="1"/>
          <p:nvPr/>
        </p:nvSpPr>
        <p:spPr>
          <a:xfrm>
            <a:off x="2334628" y="3472752"/>
            <a:ext cx="845103" cy="230832"/>
          </a:xfrm>
          <a:prstGeom prst="rect">
            <a:avLst/>
          </a:prstGeom>
          <a:noFill/>
        </p:spPr>
        <p:txBody>
          <a:bodyPr wrap="none" rtlCol="0">
            <a:spAutoFit/>
          </a:bodyPr>
          <a:lstStyle/>
          <a:p>
            <a:pPr>
              <a:defRPr/>
            </a:pPr>
            <a:r>
              <a:rPr lang="en-US" sz="900" b="1" kern="0" dirty="0">
                <a:solidFill>
                  <a:sysClr val="windowText" lastClr="000000"/>
                </a:solidFill>
              </a:rPr>
              <a:t>OPFOR / SE</a:t>
            </a:r>
          </a:p>
        </p:txBody>
      </p:sp>
      <p:sp>
        <p:nvSpPr>
          <p:cNvPr id="29" name="TextBox 28"/>
          <p:cNvSpPr txBox="1"/>
          <p:nvPr/>
        </p:nvSpPr>
        <p:spPr>
          <a:xfrm rot="19273734">
            <a:off x="3747136" y="2505396"/>
            <a:ext cx="876683"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Assessment</a:t>
            </a:r>
          </a:p>
        </p:txBody>
      </p:sp>
      <p:sp>
        <p:nvSpPr>
          <p:cNvPr id="31" name="Notched Right Arrow 30"/>
          <p:cNvSpPr/>
          <p:nvPr/>
        </p:nvSpPr>
        <p:spPr>
          <a:xfrm>
            <a:off x="4853746" y="2138043"/>
            <a:ext cx="467188" cy="148212"/>
          </a:xfrm>
          <a:prstGeom prst="notchedRightArrow">
            <a:avLst/>
          </a:prstGeom>
          <a:gradFill flip="none" rotWithShape="1">
            <a:gsLst>
              <a:gs pos="43000">
                <a:srgbClr val="92D050"/>
              </a:gs>
              <a:gs pos="65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2" name="Notched Right Arrow 31"/>
          <p:cNvSpPr/>
          <p:nvPr/>
        </p:nvSpPr>
        <p:spPr>
          <a:xfrm rot="17764275">
            <a:off x="3543052" y="2847767"/>
            <a:ext cx="371975" cy="186149"/>
          </a:xfrm>
          <a:prstGeom prst="notchedRightArrow">
            <a:avLst/>
          </a:prstGeom>
          <a:gradFill flip="none" rotWithShape="1">
            <a:gsLst>
              <a:gs pos="73000">
                <a:srgbClr val="8064A2">
                  <a:lumMod val="60000"/>
                  <a:lumOff val="40000"/>
                </a:srgbClr>
              </a:gs>
              <a:gs pos="27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3" name="TextBox 32"/>
          <p:cNvSpPr txBox="1"/>
          <p:nvPr/>
        </p:nvSpPr>
        <p:spPr>
          <a:xfrm>
            <a:off x="3195813" y="2170186"/>
            <a:ext cx="614271"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 (PA&amp;E)</a:t>
            </a:r>
          </a:p>
        </p:txBody>
      </p:sp>
      <p:sp>
        <p:nvSpPr>
          <p:cNvPr id="34" name="TextBox 33"/>
          <p:cNvSpPr txBox="1"/>
          <p:nvPr/>
        </p:nvSpPr>
        <p:spPr>
          <a:xfrm>
            <a:off x="5551938" y="5108716"/>
            <a:ext cx="1204177"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MARCORSYSCOM</a:t>
            </a:r>
          </a:p>
        </p:txBody>
      </p:sp>
      <p:sp>
        <p:nvSpPr>
          <p:cNvPr id="35" name="TextBox 34"/>
          <p:cNvSpPr txBox="1"/>
          <p:nvPr/>
        </p:nvSpPr>
        <p:spPr>
          <a:xfrm>
            <a:off x="4113863" y="5285337"/>
            <a:ext cx="428322" cy="230832"/>
          </a:xfrm>
          <a:prstGeom prst="rect">
            <a:avLst/>
          </a:prstGeom>
          <a:noFill/>
        </p:spPr>
        <p:txBody>
          <a:bodyPr wrap="none" rtlCol="0">
            <a:spAutoFit/>
          </a:bodyPr>
          <a:lstStyle/>
          <a:p>
            <a:pPr algn="ctr">
              <a:defRPr/>
            </a:pPr>
            <a:r>
              <a:rPr lang="en-US" sz="900" b="1" kern="0" dirty="0">
                <a:solidFill>
                  <a:sysClr val="windowText" lastClr="000000"/>
                </a:solidFill>
              </a:rPr>
              <a:t>P&amp;R</a:t>
            </a:r>
          </a:p>
        </p:txBody>
      </p:sp>
      <p:sp>
        <p:nvSpPr>
          <p:cNvPr id="36" name="Notched Right Arrow 35"/>
          <p:cNvSpPr/>
          <p:nvPr/>
        </p:nvSpPr>
        <p:spPr>
          <a:xfrm rot="7667183">
            <a:off x="6123067" y="4419851"/>
            <a:ext cx="365282" cy="189560"/>
          </a:xfrm>
          <a:prstGeom prst="notchedRightArrow">
            <a:avLst/>
          </a:prstGeom>
          <a:gradFill flip="none" rotWithShape="1">
            <a:gsLst>
              <a:gs pos="48000">
                <a:srgbClr val="F79646">
                  <a:lumMod val="60000"/>
                  <a:lumOff val="40000"/>
                </a:srgbClr>
              </a:gs>
              <a:gs pos="70000">
                <a:srgbClr val="FFFF0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7" name="Flowchart: Document 36"/>
          <p:cNvSpPr>
            <a:spLocks noChangeAspect="1"/>
          </p:cNvSpPr>
          <p:nvPr/>
        </p:nvSpPr>
        <p:spPr>
          <a:xfrm>
            <a:off x="6023107" y="4172861"/>
            <a:ext cx="604483" cy="331246"/>
          </a:xfrm>
          <a:prstGeom prst="flowChartDocument">
            <a:avLst/>
          </a:prstGeom>
          <a:solidFill>
            <a:srgbClr val="FFFF00">
              <a:alpha val="80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900" b="1" kern="0" dirty="0">
                <a:solidFill>
                  <a:sysClr val="windowText" lastClr="000000"/>
                </a:solidFill>
                <a:latin typeface="Arial Narrow" panose="020B0606020202030204" pitchFamily="34" charset="0"/>
              </a:rPr>
              <a:t>CD&amp;I “PLAN”</a:t>
            </a:r>
          </a:p>
        </p:txBody>
      </p:sp>
      <p:sp>
        <p:nvSpPr>
          <p:cNvPr id="38" name="Rectangular Callout 37"/>
          <p:cNvSpPr/>
          <p:nvPr/>
        </p:nvSpPr>
        <p:spPr bwMode="auto">
          <a:xfrm>
            <a:off x="2451586" y="2692667"/>
            <a:ext cx="694142" cy="205530"/>
          </a:xfrm>
          <a:prstGeom prst="wedgeRectCallout">
            <a:avLst>
              <a:gd name="adj1" fmla="val 122169"/>
              <a:gd name="adj2" fmla="val 26642"/>
            </a:avLst>
          </a:prstGeom>
          <a:noFill/>
          <a:ln w="317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788" b="1" kern="0" dirty="0">
                <a:solidFill>
                  <a:prstClr val="black"/>
                </a:solidFill>
                <a:latin typeface="Arial" panose="020B0604020202020204" pitchFamily="34" charset="0"/>
                <a:cs typeface="Arial" panose="020B0604020202020204" pitchFamily="34" charset="0"/>
              </a:rPr>
              <a:t>End of FY</a:t>
            </a:r>
          </a:p>
        </p:txBody>
      </p:sp>
      <p:sp>
        <p:nvSpPr>
          <p:cNvPr id="42" name="Flowchart: Document 41"/>
          <p:cNvSpPr>
            <a:spLocks noChangeAspect="1"/>
          </p:cNvSpPr>
          <p:nvPr/>
        </p:nvSpPr>
        <p:spPr>
          <a:xfrm>
            <a:off x="5830447" y="3214652"/>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MCCRL</a:t>
            </a:r>
          </a:p>
        </p:txBody>
      </p:sp>
      <p:sp>
        <p:nvSpPr>
          <p:cNvPr id="43" name="Flowchart: Document 42"/>
          <p:cNvSpPr>
            <a:spLocks noChangeAspect="1"/>
          </p:cNvSpPr>
          <p:nvPr/>
        </p:nvSpPr>
        <p:spPr>
          <a:xfrm>
            <a:off x="5841767" y="3439301"/>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MCGL</a:t>
            </a:r>
          </a:p>
        </p:txBody>
      </p:sp>
      <p:sp>
        <p:nvSpPr>
          <p:cNvPr id="44" name="Flowchart: Document 43"/>
          <p:cNvSpPr>
            <a:spLocks noChangeAspect="1"/>
          </p:cNvSpPr>
          <p:nvPr/>
        </p:nvSpPr>
        <p:spPr>
          <a:xfrm>
            <a:off x="5841767" y="3665846"/>
            <a:ext cx="620421" cy="203920"/>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MCSDD</a:t>
            </a:r>
          </a:p>
        </p:txBody>
      </p:sp>
      <p:sp>
        <p:nvSpPr>
          <p:cNvPr id="46" name="Oval 45"/>
          <p:cNvSpPr/>
          <p:nvPr/>
        </p:nvSpPr>
        <p:spPr bwMode="auto">
          <a:xfrm>
            <a:off x="6399292" y="3245375"/>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7" name="Oval 46"/>
          <p:cNvSpPr/>
          <p:nvPr/>
        </p:nvSpPr>
        <p:spPr bwMode="auto">
          <a:xfrm>
            <a:off x="6431640" y="3474524"/>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8" name="Oval 47"/>
          <p:cNvSpPr/>
          <p:nvPr/>
        </p:nvSpPr>
        <p:spPr bwMode="auto">
          <a:xfrm>
            <a:off x="6431640" y="3694628"/>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5" name="TextBox 54"/>
          <p:cNvSpPr txBox="1"/>
          <p:nvPr/>
        </p:nvSpPr>
        <p:spPr>
          <a:xfrm rot="19685562">
            <a:off x="5597830" y="4856835"/>
            <a:ext cx="785798"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POM-28</a:t>
            </a:r>
          </a:p>
        </p:txBody>
      </p:sp>
      <p:sp>
        <p:nvSpPr>
          <p:cNvPr id="58" name="Oval 57"/>
          <p:cNvSpPr/>
          <p:nvPr/>
        </p:nvSpPr>
        <p:spPr bwMode="auto">
          <a:xfrm>
            <a:off x="6403430" y="3923943"/>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9" name="TextBox 58"/>
          <p:cNvSpPr txBox="1"/>
          <p:nvPr/>
        </p:nvSpPr>
        <p:spPr>
          <a:xfrm rot="5400000">
            <a:off x="6174094" y="3565035"/>
            <a:ext cx="688304" cy="219291"/>
          </a:xfrm>
          <a:prstGeom prst="rect">
            <a:avLst/>
          </a:prstGeom>
          <a:noFill/>
        </p:spPr>
        <p:txBody>
          <a:bodyPr wrap="none" rtlCol="0" anchor="ctr" anchorCtr="0">
            <a:prstTxWarp prst="textArchUp">
              <a:avLst>
                <a:gd name="adj" fmla="val 9874895"/>
              </a:avLst>
            </a:prstTxWarp>
            <a:spAutoFit/>
          </a:bodyPr>
          <a:lstStyle/>
          <a:p>
            <a:pPr algn="ctr">
              <a:defRPr/>
            </a:pPr>
            <a:r>
              <a:rPr lang="en-US" sz="975" b="1" kern="0" dirty="0">
                <a:solidFill>
                  <a:sysClr val="windowText" lastClr="000000"/>
                </a:solidFill>
              </a:rPr>
              <a:t>Planning</a:t>
            </a:r>
          </a:p>
        </p:txBody>
      </p:sp>
      <p:sp>
        <p:nvSpPr>
          <p:cNvPr id="60" name="TextBox 59"/>
          <p:cNvSpPr txBox="1"/>
          <p:nvPr/>
        </p:nvSpPr>
        <p:spPr>
          <a:xfrm rot="1479682">
            <a:off x="4001849" y="5025919"/>
            <a:ext cx="785798" cy="177009"/>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FY-26-27</a:t>
            </a:r>
          </a:p>
        </p:txBody>
      </p:sp>
      <p:sp>
        <p:nvSpPr>
          <p:cNvPr id="61" name="TextBox 60"/>
          <p:cNvSpPr txBox="1"/>
          <p:nvPr/>
        </p:nvSpPr>
        <p:spPr>
          <a:xfrm rot="5400000">
            <a:off x="6350794" y="3426966"/>
            <a:ext cx="545022" cy="419714"/>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POM-29</a:t>
            </a:r>
          </a:p>
        </p:txBody>
      </p:sp>
      <p:sp>
        <p:nvSpPr>
          <p:cNvPr id="62" name="TextBox 61"/>
          <p:cNvSpPr txBox="1"/>
          <p:nvPr/>
        </p:nvSpPr>
        <p:spPr>
          <a:xfrm rot="1688910">
            <a:off x="5492667" y="2252456"/>
            <a:ext cx="836683" cy="432651"/>
          </a:xfrm>
          <a:prstGeom prst="rect">
            <a:avLst/>
          </a:prstGeom>
          <a:noFill/>
        </p:spPr>
        <p:txBody>
          <a:bodyPr spcFirstLastPara="1" wrap="none" numCol="1" rtlCol="0" anchor="ctr" anchorCtr="0">
            <a:prstTxWarp prst="textArchUp">
              <a:avLst>
                <a:gd name="adj" fmla="val 10872039"/>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FY-31+</a:t>
            </a:r>
          </a:p>
        </p:txBody>
      </p:sp>
      <p:sp>
        <p:nvSpPr>
          <p:cNvPr id="63" name="TextBox 62"/>
          <p:cNvSpPr txBox="1"/>
          <p:nvPr/>
        </p:nvSpPr>
        <p:spPr>
          <a:xfrm rot="19288207">
            <a:off x="3681293" y="2367746"/>
            <a:ext cx="785798" cy="219291"/>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PB-26</a:t>
            </a:r>
          </a:p>
        </p:txBody>
      </p:sp>
      <p:sp>
        <p:nvSpPr>
          <p:cNvPr id="64" name="TextBox 63"/>
          <p:cNvSpPr txBox="1"/>
          <p:nvPr/>
        </p:nvSpPr>
        <p:spPr>
          <a:xfrm rot="16200000">
            <a:off x="3061215" y="3562771"/>
            <a:ext cx="785798" cy="175355"/>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PB-25-26</a:t>
            </a:r>
          </a:p>
        </p:txBody>
      </p:sp>
      <p:sp>
        <p:nvSpPr>
          <p:cNvPr id="65" name="Block Arc 64"/>
          <p:cNvSpPr/>
          <p:nvPr/>
        </p:nvSpPr>
        <p:spPr>
          <a:xfrm>
            <a:off x="3683103" y="2349453"/>
            <a:ext cx="2709629" cy="2514600"/>
          </a:xfrm>
          <a:prstGeom prst="blockArc">
            <a:avLst>
              <a:gd name="adj1" fmla="val 8520454"/>
              <a:gd name="adj2" fmla="val 12715180"/>
              <a:gd name="adj3" fmla="val 11257"/>
            </a:avLst>
          </a:prstGeom>
          <a:solidFill>
            <a:srgbClr val="FF0000"/>
          </a:solidFill>
          <a:ln w="25400" cap="flat" cmpd="sng" algn="ctr">
            <a:solidFill>
              <a:schemeClr val="tx1"/>
            </a:solidFill>
            <a:prstDash val="solid"/>
          </a:ln>
          <a:effectLst/>
        </p:spPr>
        <p:txBody>
          <a:bodyPr rtlCol="0" anchor="ctr"/>
          <a:lstStyle/>
          <a:p>
            <a:pPr algn="ctr"/>
            <a:endParaRPr lang="en-US" sz="750" kern="0">
              <a:solidFill>
                <a:sysClr val="windowText" lastClr="000000"/>
              </a:solidFill>
              <a:latin typeface="Calibri"/>
            </a:endParaRPr>
          </a:p>
        </p:txBody>
      </p:sp>
      <p:sp>
        <p:nvSpPr>
          <p:cNvPr id="66" name="TextBox 65"/>
          <p:cNvSpPr txBox="1"/>
          <p:nvPr/>
        </p:nvSpPr>
        <p:spPr>
          <a:xfrm rot="15948623">
            <a:off x="3661942" y="3240046"/>
            <a:ext cx="1355846" cy="845498"/>
          </a:xfrm>
          <a:prstGeom prst="rect">
            <a:avLst/>
          </a:prstGeom>
          <a:noFill/>
        </p:spPr>
        <p:txBody>
          <a:bodyPr wrap="none" rtlCol="0">
            <a:prstTxWarp prst="textArchUp">
              <a:avLst>
                <a:gd name="adj" fmla="val 13975763"/>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METs / METLs</a:t>
            </a:r>
          </a:p>
          <a:p>
            <a:pPr algn="ctr">
              <a:defRPr/>
            </a:pPr>
            <a:r>
              <a:rPr lang="en-US" sz="825" b="1" kern="0" dirty="0">
                <a:solidFill>
                  <a:sysClr val="windowText" lastClr="000000"/>
                </a:solidFill>
                <a:latin typeface="Arial" panose="020B0604020202020204" pitchFamily="34" charset="0"/>
                <a:cs typeface="Arial" panose="020B0604020202020204" pitchFamily="34" charset="0"/>
              </a:rPr>
              <a:t>DRRS-MC</a:t>
            </a:r>
          </a:p>
        </p:txBody>
      </p:sp>
      <p:sp>
        <p:nvSpPr>
          <p:cNvPr id="67" name="Flowchart: Document 66"/>
          <p:cNvSpPr>
            <a:spLocks noChangeAspect="1"/>
          </p:cNvSpPr>
          <p:nvPr/>
        </p:nvSpPr>
        <p:spPr>
          <a:xfrm>
            <a:off x="3760122" y="1784860"/>
            <a:ext cx="556520" cy="28784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QDR</a:t>
            </a:r>
          </a:p>
        </p:txBody>
      </p:sp>
      <p:sp>
        <p:nvSpPr>
          <p:cNvPr id="68" name="Flowchart: Document 67"/>
          <p:cNvSpPr>
            <a:spLocks noChangeAspect="1"/>
          </p:cNvSpPr>
          <p:nvPr/>
        </p:nvSpPr>
        <p:spPr>
          <a:xfrm>
            <a:off x="3336863" y="1458388"/>
            <a:ext cx="614271" cy="301129"/>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DPG</a:t>
            </a:r>
          </a:p>
        </p:txBody>
      </p:sp>
      <p:sp>
        <p:nvSpPr>
          <p:cNvPr id="69" name="Flowchart: Document 68"/>
          <p:cNvSpPr>
            <a:spLocks noChangeAspect="1"/>
          </p:cNvSpPr>
          <p:nvPr/>
        </p:nvSpPr>
        <p:spPr>
          <a:xfrm>
            <a:off x="3168054" y="1014481"/>
            <a:ext cx="726329" cy="382826"/>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NSS</a:t>
            </a:r>
          </a:p>
        </p:txBody>
      </p:sp>
      <p:sp>
        <p:nvSpPr>
          <p:cNvPr id="71" name="Flowchart: Document 70"/>
          <p:cNvSpPr>
            <a:spLocks noChangeAspect="1"/>
          </p:cNvSpPr>
          <p:nvPr/>
        </p:nvSpPr>
        <p:spPr>
          <a:xfrm>
            <a:off x="4056678" y="1014480"/>
            <a:ext cx="539215" cy="401151"/>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NDS</a:t>
            </a:r>
          </a:p>
        </p:txBody>
      </p:sp>
      <p:sp>
        <p:nvSpPr>
          <p:cNvPr id="72" name="Flowchart: Document 71"/>
          <p:cNvSpPr>
            <a:spLocks noChangeAspect="1"/>
          </p:cNvSpPr>
          <p:nvPr/>
        </p:nvSpPr>
        <p:spPr>
          <a:xfrm>
            <a:off x="4213197" y="1445420"/>
            <a:ext cx="510236" cy="29478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NMS</a:t>
            </a:r>
          </a:p>
        </p:txBody>
      </p:sp>
      <p:sp>
        <p:nvSpPr>
          <p:cNvPr id="73" name="Flowchart: Document 72"/>
          <p:cNvSpPr>
            <a:spLocks noChangeAspect="1"/>
          </p:cNvSpPr>
          <p:nvPr/>
        </p:nvSpPr>
        <p:spPr>
          <a:xfrm>
            <a:off x="4769606" y="1113855"/>
            <a:ext cx="733948" cy="9081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39</a:t>
            </a:r>
            <a:r>
              <a:rPr lang="en-US" b="1" kern="0" baseline="30000" dirty="0">
                <a:solidFill>
                  <a:sysClr val="windowText" lastClr="000000"/>
                </a:solidFill>
                <a:latin typeface="Arial Narrow" panose="020B0606020202030204" pitchFamily="34" charset="0"/>
              </a:rPr>
              <a:t>th</a:t>
            </a:r>
            <a:r>
              <a:rPr lang="en-US" b="1" kern="0" dirty="0">
                <a:solidFill>
                  <a:sysClr val="windowText" lastClr="000000"/>
                </a:solidFill>
                <a:latin typeface="Arial Narrow" panose="020B0606020202030204" pitchFamily="34" charset="0"/>
              </a:rPr>
              <a:t> CMC** CPG</a:t>
            </a:r>
          </a:p>
        </p:txBody>
      </p:sp>
      <p:sp>
        <p:nvSpPr>
          <p:cNvPr id="76" name="Flowchart: Document 75"/>
          <p:cNvSpPr>
            <a:spLocks noChangeAspect="1"/>
          </p:cNvSpPr>
          <p:nvPr/>
        </p:nvSpPr>
        <p:spPr>
          <a:xfrm>
            <a:off x="6773471" y="2820854"/>
            <a:ext cx="838013" cy="334836"/>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Force Development</a:t>
            </a:r>
          </a:p>
        </p:txBody>
      </p:sp>
      <p:sp>
        <p:nvSpPr>
          <p:cNvPr id="77" name="Flowchart: Document 132"/>
          <p:cNvSpPr>
            <a:spLocks noChangeAspect="1"/>
          </p:cNvSpPr>
          <p:nvPr/>
        </p:nvSpPr>
        <p:spPr bwMode="auto">
          <a:xfrm>
            <a:off x="6882227" y="3652981"/>
            <a:ext cx="814714" cy="45566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Front End Assessment </a:t>
            </a:r>
          </a:p>
        </p:txBody>
      </p:sp>
      <p:sp>
        <p:nvSpPr>
          <p:cNvPr id="78" name="Flowchart: Document 77"/>
          <p:cNvSpPr>
            <a:spLocks noChangeAspect="1"/>
          </p:cNvSpPr>
          <p:nvPr/>
        </p:nvSpPr>
        <p:spPr bwMode="auto">
          <a:xfrm>
            <a:off x="6916132" y="3205019"/>
            <a:ext cx="699296" cy="376227"/>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MAGTF Wargames</a:t>
            </a:r>
          </a:p>
        </p:txBody>
      </p:sp>
      <p:sp>
        <p:nvSpPr>
          <p:cNvPr id="79" name="Flowchart: Document 132"/>
          <p:cNvSpPr>
            <a:spLocks noChangeAspect="1"/>
          </p:cNvSpPr>
          <p:nvPr/>
        </p:nvSpPr>
        <p:spPr bwMode="auto">
          <a:xfrm>
            <a:off x="6905847" y="4196544"/>
            <a:ext cx="650190" cy="330987"/>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Program Reviews</a:t>
            </a:r>
          </a:p>
        </p:txBody>
      </p:sp>
      <p:sp>
        <p:nvSpPr>
          <p:cNvPr id="80" name="Rectangular Callout 79"/>
          <p:cNvSpPr/>
          <p:nvPr/>
        </p:nvSpPr>
        <p:spPr bwMode="auto">
          <a:xfrm>
            <a:off x="2525191" y="1803519"/>
            <a:ext cx="781967" cy="341274"/>
          </a:xfrm>
          <a:prstGeom prst="wedgeRectCallout">
            <a:avLst>
              <a:gd name="adj1" fmla="val 243895"/>
              <a:gd name="adj2" fmla="val 103258"/>
            </a:avLst>
          </a:prstGeom>
          <a:noFill/>
          <a:ln w="3175" cap="flat" cmpd="sng" algn="ctr">
            <a:solidFill>
              <a:sysClr val="windowText" lastClr="000000"/>
            </a:solidFill>
            <a:prstDash val="solid"/>
            <a:round/>
            <a:headEnd type="none" w="med" len="med"/>
            <a:tailEnd type="none" w="med" len="med"/>
          </a:ln>
          <a:effectLst/>
        </p:spPr>
        <p:txBody>
          <a:bodyPr anchor="ctr"/>
          <a:lstStyle/>
          <a:p>
            <a:pPr algn="ctr" eaLnBrk="0" hangingPunct="0">
              <a:lnSpc>
                <a:spcPct val="80000"/>
              </a:lnSpc>
              <a:spcBef>
                <a:spcPct val="20000"/>
              </a:spcBef>
              <a:buClr>
                <a:srgbClr val="FF0000"/>
              </a:buClr>
              <a:defRPr/>
            </a:pPr>
            <a:r>
              <a:rPr lang="en-US" sz="788" b="1" kern="0" dirty="0">
                <a:solidFill>
                  <a:prstClr val="black"/>
                </a:solidFill>
                <a:latin typeface="Arial" panose="020B0604020202020204" pitchFamily="34" charset="0"/>
                <a:cs typeface="Arial" panose="020B0604020202020204" pitchFamily="34" charset="0"/>
              </a:rPr>
              <a:t>Approved P&amp;R Assessment</a:t>
            </a:r>
          </a:p>
        </p:txBody>
      </p:sp>
      <p:sp>
        <p:nvSpPr>
          <p:cNvPr id="84" name="Diamond 83"/>
          <p:cNvSpPr/>
          <p:nvPr/>
        </p:nvSpPr>
        <p:spPr bwMode="auto">
          <a:xfrm>
            <a:off x="7112401" y="474499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86" name="TextBox 85"/>
          <p:cNvSpPr txBox="1"/>
          <p:nvPr/>
        </p:nvSpPr>
        <p:spPr>
          <a:xfrm>
            <a:off x="7659273" y="4703576"/>
            <a:ext cx="78250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  MROC</a:t>
            </a:r>
          </a:p>
        </p:txBody>
      </p:sp>
      <p:grpSp>
        <p:nvGrpSpPr>
          <p:cNvPr id="87" name="Group 86"/>
          <p:cNvGrpSpPr/>
          <p:nvPr/>
        </p:nvGrpSpPr>
        <p:grpSpPr>
          <a:xfrm>
            <a:off x="6868506" y="4884736"/>
            <a:ext cx="1642468" cy="612644"/>
            <a:chOff x="5640023" y="6226436"/>
            <a:chExt cx="1383740" cy="849713"/>
          </a:xfrm>
        </p:grpSpPr>
        <p:sp>
          <p:nvSpPr>
            <p:cNvPr id="88" name="Rectangular Callout 87"/>
            <p:cNvSpPr/>
            <p:nvPr/>
          </p:nvSpPr>
          <p:spPr bwMode="auto">
            <a:xfrm>
              <a:off x="5732769" y="6507307"/>
              <a:ext cx="383089" cy="214539"/>
            </a:xfrm>
            <a:prstGeom prst="wedgeRectCallout">
              <a:avLst>
                <a:gd name="adj1" fmla="val 91063"/>
                <a:gd name="adj2" fmla="val 35840"/>
              </a:avLst>
            </a:prstGeom>
            <a:noFill/>
            <a:ln w="317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pPr>
              <a:endParaRPr lang="en-US" sz="825" b="1" dirty="0">
                <a:cs typeface="Arial" charset="0"/>
              </a:endParaRPr>
            </a:p>
          </p:txBody>
        </p:sp>
        <p:grpSp>
          <p:nvGrpSpPr>
            <p:cNvPr id="90" name="Group 89"/>
            <p:cNvGrpSpPr/>
            <p:nvPr/>
          </p:nvGrpSpPr>
          <p:grpSpPr>
            <a:xfrm>
              <a:off x="5640023" y="6226436"/>
              <a:ext cx="1383740" cy="849713"/>
              <a:chOff x="5705402" y="6033718"/>
              <a:chExt cx="1383740" cy="849713"/>
            </a:xfrm>
          </p:grpSpPr>
          <p:sp>
            <p:nvSpPr>
              <p:cNvPr id="92" name="TextBox 91"/>
              <p:cNvSpPr txBox="1"/>
              <p:nvPr/>
            </p:nvSpPr>
            <p:spPr>
              <a:xfrm>
                <a:off x="6396470" y="6328433"/>
                <a:ext cx="654328"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Transition </a:t>
                </a:r>
              </a:p>
            </p:txBody>
          </p:sp>
          <p:sp>
            <p:nvSpPr>
              <p:cNvPr id="93" name="TextBox 92"/>
              <p:cNvSpPr txBox="1"/>
              <p:nvPr/>
            </p:nvSpPr>
            <p:spPr>
              <a:xfrm>
                <a:off x="6396799" y="6033718"/>
                <a:ext cx="692343"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Document</a:t>
                </a:r>
              </a:p>
            </p:txBody>
          </p:sp>
          <p:sp>
            <p:nvSpPr>
              <p:cNvPr id="94" name="TextBox 93"/>
              <p:cNvSpPr txBox="1"/>
              <p:nvPr/>
            </p:nvSpPr>
            <p:spPr>
              <a:xfrm>
                <a:off x="5705402" y="6595292"/>
                <a:ext cx="1377433" cy="288139"/>
              </a:xfrm>
              <a:prstGeom prst="rect">
                <a:avLst/>
              </a:prstGeom>
              <a:noFill/>
              <a:ln>
                <a:noFill/>
              </a:ln>
            </p:spPr>
            <p:txBody>
              <a:bodyPr wrap="square" rtlCol="0">
                <a:spAutoFit/>
              </a:bodyPr>
              <a:lstStyle/>
              <a:p>
                <a:r>
                  <a:rPr lang="en-US" sz="750" b="1" dirty="0">
                    <a:latin typeface="Arial" panose="020B0604020202020204" pitchFamily="34" charset="0"/>
                    <a:cs typeface="Arial" panose="020B0604020202020204" pitchFamily="34" charset="0"/>
                  </a:rPr>
                  <a:t>Inside=Output; Outside=Input</a:t>
                </a:r>
              </a:p>
            </p:txBody>
          </p:sp>
          <p:sp>
            <p:nvSpPr>
              <p:cNvPr id="96" name="Flowchart: Document 95"/>
              <p:cNvSpPr>
                <a:spLocks noChangeAspect="1"/>
              </p:cNvSpPr>
              <p:nvPr/>
            </p:nvSpPr>
            <p:spPr>
              <a:xfrm>
                <a:off x="5788561" y="6052701"/>
                <a:ext cx="393153" cy="223984"/>
              </a:xfrm>
              <a:prstGeom prst="flowChartDocument">
                <a:avLst/>
              </a:prstGeom>
              <a:solidFill>
                <a:schemeClr val="bg1"/>
              </a:solidFill>
              <a:ln w="3175" cap="flat" cmpd="sng" algn="ctr">
                <a:solidFill>
                  <a:schemeClr val="tx1"/>
                </a:solidFill>
                <a:prstDash val="solid"/>
              </a:ln>
              <a:effectLst/>
            </p:spPr>
            <p:txBody>
              <a:bodyPr rtlCol="0" anchor="ctr"/>
              <a:lstStyle/>
              <a:p>
                <a:pPr algn="ctr">
                  <a:defRPr/>
                </a:pPr>
                <a:endParaRPr lang="en-US" sz="825" b="1" kern="0" dirty="0">
                  <a:solidFill>
                    <a:sysClr val="windowText" lastClr="000000"/>
                  </a:solidFill>
                  <a:latin typeface="Arial Narrow" panose="020B0606020202030204" pitchFamily="34" charset="0"/>
                  <a:cs typeface="Arial" panose="020B0604020202020204" pitchFamily="34" charset="0"/>
                </a:endParaRPr>
              </a:p>
            </p:txBody>
          </p:sp>
        </p:grpSp>
      </p:grpSp>
      <p:sp>
        <p:nvSpPr>
          <p:cNvPr id="3" name="Curved Down Arrow 2"/>
          <p:cNvSpPr/>
          <p:nvPr/>
        </p:nvSpPr>
        <p:spPr>
          <a:xfrm rot="20460000">
            <a:off x="3860470" y="2482451"/>
            <a:ext cx="1697810" cy="355590"/>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solidFill>
                <a:schemeClr val="tx1"/>
              </a:solidFill>
            </a:endParaRPr>
          </a:p>
        </p:txBody>
      </p:sp>
      <p:sp>
        <p:nvSpPr>
          <p:cNvPr id="99" name="Rectangular Callout 98"/>
          <p:cNvSpPr/>
          <p:nvPr/>
        </p:nvSpPr>
        <p:spPr bwMode="auto">
          <a:xfrm rot="10800000" flipV="1">
            <a:off x="7646110" y="1330254"/>
            <a:ext cx="1083969" cy="481853"/>
          </a:xfrm>
          <a:prstGeom prst="wedgeRectCallout">
            <a:avLst>
              <a:gd name="adj1" fmla="val 59184"/>
              <a:gd name="adj2" fmla="val 300005"/>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FUTURE METs/METLs</a:t>
            </a:r>
          </a:p>
        </p:txBody>
      </p:sp>
      <p:sp>
        <p:nvSpPr>
          <p:cNvPr id="102" name="Oval Callout 101"/>
          <p:cNvSpPr/>
          <p:nvPr/>
        </p:nvSpPr>
        <p:spPr>
          <a:xfrm flipH="1">
            <a:off x="4286008" y="4226643"/>
            <a:ext cx="1438706" cy="597053"/>
          </a:xfrm>
          <a:prstGeom prst="wedgeEllipseCallout">
            <a:avLst>
              <a:gd name="adj1" fmla="val 63937"/>
              <a:gd name="adj2" fmla="val -36729"/>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sysClr val="windowText" lastClr="000000"/>
                </a:solidFill>
                <a:latin typeface="Arial" panose="020B0604020202020204" pitchFamily="34" charset="0"/>
                <a:cs typeface="Arial" panose="020B0604020202020204" pitchFamily="34" charset="0"/>
              </a:rPr>
              <a:t>CD&amp;I / CDD (TFSD)</a:t>
            </a:r>
          </a:p>
        </p:txBody>
      </p:sp>
      <p:sp>
        <p:nvSpPr>
          <p:cNvPr id="2" name="Rectangle 1"/>
          <p:cNvSpPr/>
          <p:nvPr/>
        </p:nvSpPr>
        <p:spPr>
          <a:xfrm>
            <a:off x="6794498" y="4691410"/>
            <a:ext cx="2044702" cy="8350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03" name="Diamond 102"/>
          <p:cNvSpPr/>
          <p:nvPr/>
        </p:nvSpPr>
        <p:spPr bwMode="auto">
          <a:xfrm>
            <a:off x="4093419" y="4742512"/>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4" name="Diamond 103"/>
          <p:cNvSpPr/>
          <p:nvPr/>
        </p:nvSpPr>
        <p:spPr bwMode="auto">
          <a:xfrm>
            <a:off x="5344852" y="5054638"/>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6" name="Diamond 105"/>
          <p:cNvSpPr/>
          <p:nvPr/>
        </p:nvSpPr>
        <p:spPr bwMode="auto">
          <a:xfrm>
            <a:off x="4663544" y="226155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8" name="Flowchart: Document 107"/>
          <p:cNvSpPr>
            <a:spLocks noChangeAspect="1"/>
          </p:cNvSpPr>
          <p:nvPr/>
        </p:nvSpPr>
        <p:spPr>
          <a:xfrm>
            <a:off x="5569550" y="1124705"/>
            <a:ext cx="1751869" cy="395353"/>
          </a:xfrm>
          <a:prstGeom prst="flowChartDocument">
            <a:avLst/>
          </a:prstGeom>
          <a:solidFill>
            <a:srgbClr val="FFFF00">
              <a:alpha val="84706"/>
            </a:srgbClr>
          </a:solidFill>
          <a:ln w="3175" cap="flat" cmpd="sng" algn="ctr">
            <a:solidFill>
              <a:sysClr val="windowText" lastClr="000000"/>
            </a:solidFill>
            <a:prstDash val="solid"/>
          </a:ln>
          <a:effectLst/>
        </p:spPr>
        <p:txBody>
          <a:bodyPr rtlCol="0" anchor="ctr"/>
          <a:lstStyle/>
          <a:p>
            <a:pPr algn="ctr">
              <a:defRPr/>
            </a:pPr>
            <a:r>
              <a:rPr lang="en-US" sz="900" b="1" kern="0" dirty="0">
                <a:solidFill>
                  <a:sysClr val="windowText" lastClr="000000"/>
                </a:solidFill>
                <a:latin typeface="Arial Narrow" panose="020B0606020202030204" pitchFamily="34" charset="0"/>
              </a:rPr>
              <a:t>Operating &amp; Functional Concepts Development</a:t>
            </a:r>
          </a:p>
        </p:txBody>
      </p:sp>
      <p:sp>
        <p:nvSpPr>
          <p:cNvPr id="109" name="Flowchart: Document 108"/>
          <p:cNvSpPr>
            <a:spLocks noChangeAspect="1"/>
          </p:cNvSpPr>
          <p:nvPr/>
        </p:nvSpPr>
        <p:spPr>
          <a:xfrm>
            <a:off x="5583931" y="1571181"/>
            <a:ext cx="1737488"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Development &amp; Integration Strategic Plan</a:t>
            </a:r>
          </a:p>
        </p:txBody>
      </p:sp>
      <p:sp>
        <p:nvSpPr>
          <p:cNvPr id="97" name="Rectangle 96"/>
          <p:cNvSpPr/>
          <p:nvPr/>
        </p:nvSpPr>
        <p:spPr>
          <a:xfrm>
            <a:off x="189256" y="5587904"/>
            <a:ext cx="8818946" cy="907941"/>
          </a:xfrm>
          <a:prstGeom prst="rect">
            <a:avLst/>
          </a:prstGeom>
          <a:solidFill>
            <a:srgbClr val="CC99FF"/>
          </a:solidFill>
          <a:ln>
            <a:solidFill>
              <a:schemeClr val="tx1"/>
            </a:solidFill>
          </a:ln>
        </p:spPr>
        <p:txBody>
          <a:bodyPr wrap="square">
            <a:spAutoFit/>
          </a:bodyPr>
          <a:lstStyle/>
          <a:p>
            <a:pPr algn="ctr"/>
            <a:endParaRPr lang="en-US" sz="11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 “Accelerate and streamline Marine Corps modernization….</a:t>
            </a:r>
          </a:p>
          <a:p>
            <a:pPr algn="ctr"/>
            <a:r>
              <a:rPr lang="en-US" sz="1400" b="1" dirty="0">
                <a:latin typeface="Arial" panose="020B0604020202020204" pitchFamily="34" charset="0"/>
                <a:cs typeface="Arial" panose="020B0604020202020204" pitchFamily="34" charset="0"/>
              </a:rPr>
              <a:t>Simultaneously, our ability to rapidly respond to current Global crises must be maintained.” </a:t>
            </a:r>
          </a:p>
          <a:p>
            <a:pPr algn="ctr"/>
            <a:r>
              <a:rPr lang="en-US" sz="1400" b="1" dirty="0">
                <a:latin typeface="Arial" panose="020B0604020202020204" pitchFamily="34" charset="0"/>
                <a:cs typeface="Arial" panose="020B0604020202020204" pitchFamily="34" charset="0"/>
              </a:rPr>
              <a:t> Gen. Eric M. Smith, 39th CMC (2023)</a:t>
            </a:r>
          </a:p>
        </p:txBody>
      </p:sp>
      <p:sp>
        <p:nvSpPr>
          <p:cNvPr id="4" name="Right Brace 3"/>
          <p:cNvSpPr/>
          <p:nvPr/>
        </p:nvSpPr>
        <p:spPr>
          <a:xfrm>
            <a:off x="7873408" y="2629714"/>
            <a:ext cx="235967" cy="19428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a:off x="3168054" y="3180972"/>
            <a:ext cx="182513" cy="837861"/>
          </a:xfrm>
          <a:prstGeom prst="leftBrace">
            <a:avLst>
              <a:gd name="adj1" fmla="val 8333"/>
              <a:gd name="adj2" fmla="val 50549"/>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4185477" y="4911325"/>
            <a:ext cx="25512" cy="406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0" idx="2"/>
            <a:endCxn id="35" idx="3"/>
          </p:cNvCxnSpPr>
          <p:nvPr/>
        </p:nvCxnSpPr>
        <p:spPr>
          <a:xfrm flipH="1">
            <a:off x="4542185" y="5139898"/>
            <a:ext cx="819461" cy="260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82279" y="5139091"/>
            <a:ext cx="493355" cy="11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716925" y="2503384"/>
            <a:ext cx="185117" cy="55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ular Callout 112"/>
          <p:cNvSpPr/>
          <p:nvPr/>
        </p:nvSpPr>
        <p:spPr bwMode="auto">
          <a:xfrm rot="10800000" flipV="1">
            <a:off x="242810" y="1948769"/>
            <a:ext cx="1961617" cy="3639135"/>
          </a:xfrm>
          <a:prstGeom prst="wedgeRectCallout">
            <a:avLst>
              <a:gd name="adj1" fmla="val -145762"/>
              <a:gd name="adj2" fmla="val 10711"/>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a:spcBef>
                <a:spcPts val="0"/>
              </a:spcBef>
              <a:buClr>
                <a:srgbClr val="FF0000"/>
              </a:buClr>
              <a:defRPr/>
            </a:pPr>
            <a:r>
              <a:rPr lang="en-US" sz="1100" b="1" kern="0" dirty="0">
                <a:latin typeface="Arial" panose="020B0604020202020204" pitchFamily="34" charset="0"/>
                <a:cs typeface="Arial" panose="020B0604020202020204" pitchFamily="34" charset="0"/>
              </a:rPr>
              <a:t>GOALS:</a:t>
            </a:r>
          </a:p>
          <a:p>
            <a:pPr>
              <a:spcBef>
                <a:spcPts val="0"/>
              </a:spcBef>
              <a:buClr>
                <a:srgbClr val="FF0000"/>
              </a:buClr>
              <a:defRPr/>
            </a:pPr>
            <a:r>
              <a:rPr lang="en-US" b="1" kern="0" dirty="0">
                <a:latin typeface="Arial" panose="020B0604020202020204" pitchFamily="34" charset="0"/>
                <a:cs typeface="Arial" panose="020B0604020202020204" pitchFamily="34" charset="0"/>
              </a:rPr>
              <a:t>--Identify capability deltas, gaps and identify solutions via DOTMLPF/C process and Future Force capability development initiatives to improve FMF METs and associated standards, or, that aids in developing “Future” MCTs/METs.</a:t>
            </a:r>
          </a:p>
          <a:p>
            <a:pPr>
              <a:spcBef>
                <a:spcPts val="0"/>
              </a:spcBef>
              <a:buClr>
                <a:srgbClr val="FF0000"/>
              </a:buClr>
              <a:defRPr/>
            </a:pPr>
            <a:endParaRPr lang="en-US" b="1" kern="0" dirty="0">
              <a:latin typeface="Arial" panose="020B0604020202020204" pitchFamily="34" charset="0"/>
              <a:cs typeface="Arial" panose="020B0604020202020204" pitchFamily="34" charset="0"/>
            </a:endParaRPr>
          </a:p>
          <a:p>
            <a:pPr>
              <a:spcBef>
                <a:spcPts val="0"/>
              </a:spcBef>
              <a:buClr>
                <a:srgbClr val="FF0000"/>
              </a:buClr>
              <a:defRPr/>
            </a:pPr>
            <a:r>
              <a:rPr lang="en-US" b="1" kern="0" dirty="0">
                <a:latin typeface="Arial" panose="020B0604020202020204" pitchFamily="34" charset="0"/>
                <a:cs typeface="Arial" panose="020B0604020202020204" pitchFamily="34" charset="0"/>
              </a:rPr>
              <a:t>--Ensure “CURRENT” capabilities (“METS”), supports “FUTURE” concepts and capabilities planning; ensure requirements development cycle produces feasible man/train/equip resources to achieve mission.</a:t>
            </a:r>
          </a:p>
          <a:p>
            <a:pPr>
              <a:lnSpc>
                <a:spcPct val="80000"/>
              </a:lnSpc>
              <a:spcBef>
                <a:spcPct val="20000"/>
              </a:spcBef>
              <a:buClr>
                <a:srgbClr val="FF0000"/>
              </a:buClr>
              <a:defRPr/>
            </a:pPr>
            <a:endParaRPr lang="en-US"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dirty="0">
              <a:solidFill>
                <a:srgbClr val="FF0000"/>
              </a:solidFill>
              <a:latin typeface="Arial" panose="020B0604020202020204" pitchFamily="34" charset="0"/>
              <a:cs typeface="Arial" panose="020B0604020202020204" pitchFamily="34" charset="0"/>
            </a:endParaRPr>
          </a:p>
        </p:txBody>
      </p:sp>
      <p:sp>
        <p:nvSpPr>
          <p:cNvPr id="91" name="Flowchart: Document 90"/>
          <p:cNvSpPr>
            <a:spLocks noChangeAspect="1"/>
          </p:cNvSpPr>
          <p:nvPr/>
        </p:nvSpPr>
        <p:spPr>
          <a:xfrm>
            <a:off x="6248904" y="1953531"/>
            <a:ext cx="1151793"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Design Annual Report (FDAP)</a:t>
            </a:r>
          </a:p>
        </p:txBody>
      </p:sp>
      <p:sp>
        <p:nvSpPr>
          <p:cNvPr id="95" name="Rectangular Callout 94"/>
          <p:cNvSpPr/>
          <p:nvPr/>
        </p:nvSpPr>
        <p:spPr bwMode="auto">
          <a:xfrm rot="10800000" flipV="1">
            <a:off x="1268559" y="1322381"/>
            <a:ext cx="1083969" cy="481853"/>
          </a:xfrm>
          <a:prstGeom prst="wedgeRectCallout">
            <a:avLst>
              <a:gd name="adj1" fmla="val -197981"/>
              <a:gd name="adj2" fmla="val 323956"/>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CURRENT METs/METLs</a:t>
            </a:r>
          </a:p>
        </p:txBody>
      </p:sp>
      <p:sp>
        <p:nvSpPr>
          <p:cNvPr id="40" name="Footer Placeholder 1">
            <a:extLst>
              <a:ext uri="{FF2B5EF4-FFF2-40B4-BE49-F238E27FC236}">
                <a16:creationId xmlns:a16="http://schemas.microsoft.com/office/drawing/2014/main" id="{19DCE9F4-05C1-98FD-8C14-C9C19CFD9B8D}"/>
              </a:ext>
            </a:extLst>
          </p:cNvPr>
          <p:cNvSpPr>
            <a:spLocks noGrp="1"/>
          </p:cNvSpPr>
          <p:nvPr>
            <p:ph type="ftr" sz="quarter" idx="11"/>
          </p:nvPr>
        </p:nvSpPr>
        <p:spPr>
          <a:xfrm>
            <a:off x="0" y="6474237"/>
            <a:ext cx="3005890" cy="365125"/>
          </a:xfrm>
        </p:spPr>
        <p:txBody>
          <a:bodyPr/>
          <a:lstStyle/>
          <a:p>
            <a:r>
              <a:rPr lang="en-US">
                <a:solidFill>
                  <a:schemeClr val="tx1"/>
                </a:solidFill>
              </a:rPr>
              <a:t>MAR 2026-CUI</a:t>
            </a:r>
            <a:endParaRPr lang="en-US" dirty="0">
              <a:solidFill>
                <a:schemeClr val="tx1"/>
              </a:solidFill>
            </a:endParaRPr>
          </a:p>
        </p:txBody>
      </p:sp>
      <p:sp>
        <p:nvSpPr>
          <p:cNvPr id="5" name="Slide Number Placeholder 4">
            <a:extLst>
              <a:ext uri="{FF2B5EF4-FFF2-40B4-BE49-F238E27FC236}">
                <a16:creationId xmlns:a16="http://schemas.microsoft.com/office/drawing/2014/main" id="{50C825B7-523C-8492-C794-1501774F7A05}"/>
              </a:ext>
            </a:extLst>
          </p:cNvPr>
          <p:cNvSpPr>
            <a:spLocks noGrp="1"/>
          </p:cNvSpPr>
          <p:nvPr>
            <p:ph type="sldNum" sz="quarter" idx="12"/>
          </p:nvPr>
        </p:nvSpPr>
        <p:spPr>
          <a:xfrm>
            <a:off x="6630140" y="6469345"/>
            <a:ext cx="2133600" cy="365125"/>
          </a:xfrm>
        </p:spPr>
        <p:txBody>
          <a:bodyPr/>
          <a:lstStyle/>
          <a:p>
            <a:fld id="{8E4EDD86-0069-4FE8-945C-33E393EACC8C}" type="slidenum">
              <a:rPr lang="en-US" smtClean="0">
                <a:solidFill>
                  <a:schemeClr val="tx1"/>
                </a:solidFill>
              </a:rPr>
              <a:pPr/>
              <a:t>5</a:t>
            </a:fld>
            <a:endParaRPr lang="en-US" dirty="0">
              <a:solidFill>
                <a:schemeClr val="tx1"/>
              </a:solidFill>
            </a:endParaRPr>
          </a:p>
        </p:txBody>
      </p:sp>
      <p:cxnSp>
        <p:nvCxnSpPr>
          <p:cNvPr id="39" name="Straight Arrow Connector 38">
            <a:extLst>
              <a:ext uri="{FF2B5EF4-FFF2-40B4-BE49-F238E27FC236}">
                <a16:creationId xmlns:a16="http://schemas.microsoft.com/office/drawing/2014/main" id="{E1CF6D3F-93F5-8514-DF6B-17263A0DC7DA}"/>
              </a:ext>
            </a:extLst>
          </p:cNvPr>
          <p:cNvCxnSpPr>
            <a:cxnSpLocks/>
          </p:cNvCxnSpPr>
          <p:nvPr/>
        </p:nvCxnSpPr>
        <p:spPr>
          <a:xfrm flipV="1">
            <a:off x="6118895" y="4329341"/>
            <a:ext cx="847361" cy="50329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558D06A-7DB8-ECB4-A71C-FAECF09079E2}"/>
              </a:ext>
            </a:extLst>
          </p:cNvPr>
          <p:cNvSpPr/>
          <p:nvPr/>
        </p:nvSpPr>
        <p:spPr>
          <a:xfrm>
            <a:off x="4170980" y="2950926"/>
            <a:ext cx="1501142" cy="984055"/>
          </a:xfrm>
          <a:prstGeom prst="roundRect">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a:p>
            <a:pPr algn="ctr"/>
            <a:r>
              <a:rPr lang="en-US" sz="800" b="1" dirty="0">
                <a:solidFill>
                  <a:schemeClr val="tx1"/>
                </a:solidFill>
                <a:latin typeface="Arial" panose="020B0604020202020204" pitchFamily="34" charset="0"/>
                <a:cs typeface="Arial" panose="020B0604020202020204" pitchFamily="34" charset="0"/>
              </a:rPr>
              <a:t>The Balanced Force:</a:t>
            </a:r>
          </a:p>
          <a:p>
            <a:pPr algn="ctr"/>
            <a:endParaRPr lang="en-US" sz="800" b="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High Quality People</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Unit Readiness</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Capability &amp; Capacity to meet requirements</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Equipment Modernization</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Infrastructure Sustainment</a:t>
            </a:r>
          </a:p>
          <a:p>
            <a:pPr algn="ctr"/>
            <a:endParaRPr lang="en-US"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87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idx="4294967295"/>
          </p:nvPr>
        </p:nvSpPr>
        <p:spPr>
          <a:xfrm>
            <a:off x="0" y="0"/>
            <a:ext cx="9137280" cy="673100"/>
          </a:xfrm>
          <a:prstGeom prst="rect">
            <a:avLst/>
          </a:prstGeom>
        </p:spPr>
        <p:txBody>
          <a:bodyPr/>
          <a:lstStyle/>
          <a:p>
            <a:r>
              <a:rPr lang="en-US" sz="2800" b="1">
                <a:solidFill>
                  <a:schemeClr val="tx1"/>
                </a:solidFill>
                <a:latin typeface="Arial" charset="0"/>
                <a:cs typeface="Times New Roman" pitchFamily="18" charset="0"/>
              </a:rPr>
              <a:t>MCT / MET Alignments/Linkages</a:t>
            </a:r>
          </a:p>
        </p:txBody>
      </p:sp>
      <p:sp>
        <p:nvSpPr>
          <p:cNvPr id="1110019" name="Rectangle 3"/>
          <p:cNvSpPr>
            <a:spLocks noGrp="1" noChangeArrowheads="1"/>
          </p:cNvSpPr>
          <p:nvPr>
            <p:ph type="body" idx="4294967295"/>
          </p:nvPr>
        </p:nvSpPr>
        <p:spPr>
          <a:xfrm>
            <a:off x="3377812" y="3534816"/>
            <a:ext cx="5786651" cy="1155700"/>
          </a:xfrm>
        </p:spPr>
        <p:txBody>
          <a:bodyPr>
            <a:normAutofit/>
          </a:bodyPr>
          <a:lstStyle/>
          <a:p>
            <a:pPr marL="0" indent="0" defTabSz="820738" fontAlgn="b">
              <a:buFontTx/>
              <a:buNone/>
            </a:pPr>
            <a:r>
              <a:rPr lang="en-US" sz="1200" dirty="0">
                <a:latin typeface="Arial" pitchFamily="34" charset="0"/>
                <a:cs typeface="Arial" pitchFamily="34" charset="0"/>
              </a:rPr>
              <a:t>MCT 1.6.4  Conduct Defensive Ops</a:t>
            </a:r>
          </a:p>
        </p:txBody>
      </p:sp>
      <p:sp>
        <p:nvSpPr>
          <p:cNvPr id="1110020" name="Rectangle 4"/>
          <p:cNvSpPr>
            <a:spLocks noChangeArrowheads="1"/>
          </p:cNvSpPr>
          <p:nvPr/>
        </p:nvSpPr>
        <p:spPr bwMode="auto">
          <a:xfrm>
            <a:off x="3351599" y="2898302"/>
            <a:ext cx="4057403" cy="1746827"/>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5.7.4  Plan and Direct Defensive Ops</a:t>
            </a:r>
          </a:p>
        </p:txBody>
      </p:sp>
      <p:sp>
        <p:nvSpPr>
          <p:cNvPr id="1110021" name="Rectangle 5"/>
          <p:cNvSpPr>
            <a:spLocks noChangeArrowheads="1"/>
          </p:cNvSpPr>
          <p:nvPr/>
        </p:nvSpPr>
        <p:spPr bwMode="auto">
          <a:xfrm>
            <a:off x="3356144" y="2690257"/>
            <a:ext cx="4891088" cy="1415664"/>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1.6.4 Conduct Defensive Ops</a:t>
            </a:r>
            <a:br>
              <a:rPr lang="en-US" sz="1400" dirty="0">
                <a:solidFill>
                  <a:prstClr val="black"/>
                </a:solidFill>
                <a:latin typeface="Arial" pitchFamily="34" charset="0"/>
                <a:cs typeface="Arial" pitchFamily="34" charset="0"/>
              </a:rPr>
            </a:br>
            <a:endParaRPr lang="en-US" sz="1400" dirty="0">
              <a:solidFill>
                <a:prstClr val="black"/>
              </a:solidFill>
              <a:latin typeface="Arial" pitchFamily="34" charset="0"/>
              <a:cs typeface="Arial" pitchFamily="34" charset="0"/>
            </a:endParaRPr>
          </a:p>
        </p:txBody>
      </p:sp>
      <p:sp>
        <p:nvSpPr>
          <p:cNvPr id="1110022" name="Rectangle 6"/>
          <p:cNvSpPr>
            <a:spLocks noChangeArrowheads="1"/>
          </p:cNvSpPr>
          <p:nvPr/>
        </p:nvSpPr>
        <p:spPr bwMode="auto">
          <a:xfrm>
            <a:off x="3352800" y="2446316"/>
            <a:ext cx="4603750" cy="1090881"/>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1.1.2 Provide Task Organized Forces</a:t>
            </a:r>
            <a:br>
              <a:rPr lang="en-US" sz="1600" dirty="0">
                <a:solidFill>
                  <a:prstClr val="black"/>
                </a:solidFill>
                <a:latin typeface="Arial" pitchFamily="34" charset="0"/>
                <a:cs typeface="Arial" pitchFamily="34" charset="0"/>
              </a:rPr>
            </a:br>
            <a:endParaRPr lang="en-US" sz="1600" dirty="0">
              <a:solidFill>
                <a:prstClr val="black"/>
              </a:solidFill>
              <a:latin typeface="Arial" pitchFamily="34" charset="0"/>
              <a:cs typeface="Arial" pitchFamily="34" charset="0"/>
            </a:endParaRPr>
          </a:p>
        </p:txBody>
      </p:sp>
      <p:sp>
        <p:nvSpPr>
          <p:cNvPr id="1110023" name="Rectangle 7"/>
          <p:cNvSpPr>
            <a:spLocks noChangeArrowheads="1"/>
          </p:cNvSpPr>
          <p:nvPr/>
        </p:nvSpPr>
        <p:spPr bwMode="auto">
          <a:xfrm>
            <a:off x="3340100" y="1947553"/>
            <a:ext cx="5524500" cy="846447"/>
          </a:xfrm>
          <a:prstGeom prst="rect">
            <a:avLst/>
          </a:prstGeom>
          <a:noFill/>
          <a:ln w="12700">
            <a:noFill/>
            <a:miter lim="800000"/>
            <a:headEnd/>
            <a:tailEnd/>
          </a:ln>
          <a:effectLst/>
        </p:spPr>
        <p:txBody>
          <a:bodyPr/>
          <a:lstStyle/>
          <a:p>
            <a:pPr defTabSz="820738" fontAlgn="b">
              <a:lnSpc>
                <a:spcPct val="80000"/>
              </a:lnSpc>
              <a:spcBef>
                <a:spcPct val="20000"/>
              </a:spcBef>
            </a:pPr>
            <a:r>
              <a:rPr lang="en-US" sz="1200" b="1" dirty="0">
                <a:solidFill>
                  <a:srgbClr val="9933FF"/>
                </a:solidFill>
                <a:latin typeface="Arial" pitchFamily="34" charset="0"/>
                <a:cs typeface="Arial" pitchFamily="34" charset="0"/>
              </a:rPr>
              <a:t>SN 5.3.5.3.1 Provide Forces – OPLANs/CONPLANs (UJTL)</a:t>
            </a:r>
          </a:p>
        </p:txBody>
      </p:sp>
      <p:sp>
        <p:nvSpPr>
          <p:cNvPr id="1110024" name="Rectangle 8"/>
          <p:cNvSpPr>
            <a:spLocks noChangeArrowheads="1"/>
          </p:cNvSpPr>
          <p:nvPr/>
        </p:nvSpPr>
        <p:spPr bwMode="auto">
          <a:xfrm>
            <a:off x="597168" y="3119086"/>
            <a:ext cx="2500313" cy="215553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BN</a:t>
            </a:r>
          </a:p>
          <a:p>
            <a:pPr defTabSz="820738" fontAlgn="b">
              <a:lnSpc>
                <a:spcPct val="80000"/>
              </a:lnSpc>
              <a:spcBef>
                <a:spcPct val="20000"/>
              </a:spcBef>
            </a:pPr>
            <a:r>
              <a:rPr lang="en-US" sz="1400" dirty="0">
                <a:solidFill>
                  <a:prstClr val="black"/>
                </a:solidFill>
                <a:latin typeface="Arial" pitchFamily="34" charset="0"/>
                <a:cs typeface="Arial" pitchFamily="34" charset="0"/>
              </a:rPr>
              <a:t>  (SPMAGTF)</a:t>
            </a:r>
          </a:p>
          <a:p>
            <a:pPr defTabSz="820738" fontAlgn="b">
              <a:lnSpc>
                <a:spcPct val="80000"/>
              </a:lnSpc>
              <a:spcBef>
                <a:spcPct val="20000"/>
              </a:spcBef>
            </a:pPr>
            <a:r>
              <a:rPr lang="en-US" sz="1400" dirty="0">
                <a:solidFill>
                  <a:prstClr val="black"/>
                </a:solidFill>
                <a:latin typeface="Arial" pitchFamily="34" charset="0"/>
                <a:cs typeface="Arial" pitchFamily="34" charset="0"/>
              </a:rPr>
              <a:t>  (AA Teams) </a:t>
            </a:r>
          </a:p>
        </p:txBody>
      </p:sp>
      <p:sp>
        <p:nvSpPr>
          <p:cNvPr id="1110025" name="Rectangle 9"/>
          <p:cNvSpPr>
            <a:spLocks noChangeArrowheads="1"/>
          </p:cNvSpPr>
          <p:nvPr/>
        </p:nvSpPr>
        <p:spPr bwMode="auto">
          <a:xfrm>
            <a:off x="585957" y="2900714"/>
            <a:ext cx="2451100" cy="187382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Regt HQ</a:t>
            </a:r>
          </a:p>
        </p:txBody>
      </p:sp>
      <p:sp>
        <p:nvSpPr>
          <p:cNvPr id="1110026" name="Rectangle 10"/>
          <p:cNvSpPr>
            <a:spLocks noChangeArrowheads="1"/>
          </p:cNvSpPr>
          <p:nvPr/>
        </p:nvSpPr>
        <p:spPr bwMode="auto">
          <a:xfrm>
            <a:off x="546100" y="2909455"/>
            <a:ext cx="2425700" cy="1033154"/>
          </a:xfrm>
          <a:prstGeom prst="rect">
            <a:avLst/>
          </a:prstGeom>
          <a:noFill/>
          <a:ln w="12700">
            <a:noFill/>
            <a:miter lim="800000"/>
            <a:headEnd/>
            <a:tailEnd/>
          </a:ln>
          <a:effectLst/>
        </p:spPr>
        <p:txBody>
          <a:bodyPr/>
          <a:lstStyle/>
          <a:p>
            <a:pPr defTabSz="820738" fontAlgn="b">
              <a:lnSpc>
                <a:spcPct val="80000"/>
              </a:lnSpc>
              <a:spcBef>
                <a:spcPct val="20000"/>
              </a:spcBef>
            </a:pPr>
            <a:endParaRPr lang="en-US" sz="1400" b="1" dirty="0">
              <a:solidFill>
                <a:prstClr val="black"/>
              </a:solidFill>
              <a:latin typeface="Arial" pitchFamily="34" charset="0"/>
              <a:cs typeface="Arial" pitchFamily="34" charset="0"/>
            </a:endParaRPr>
          </a:p>
        </p:txBody>
      </p:sp>
      <p:sp>
        <p:nvSpPr>
          <p:cNvPr id="1110027" name="Rectangle 11"/>
          <p:cNvSpPr>
            <a:spLocks noChangeArrowheads="1"/>
          </p:cNvSpPr>
          <p:nvPr/>
        </p:nvSpPr>
        <p:spPr bwMode="auto">
          <a:xfrm>
            <a:off x="534390" y="5082639"/>
            <a:ext cx="2101932" cy="1214582"/>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MCICOM Regions</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MCIWest</a:t>
            </a:r>
            <a:r>
              <a:rPr lang="en-US" sz="1400" b="1" dirty="0">
                <a:solidFill>
                  <a:prstClr val="black"/>
                </a:solidFill>
                <a:latin typeface="Arial" pitchFamily="34" charset="0"/>
                <a:cs typeface="Arial" pitchFamily="34" charset="0"/>
              </a:rPr>
              <a:t> (I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MCIEast</a:t>
            </a:r>
            <a:r>
              <a:rPr lang="en-US" sz="1400" b="1" dirty="0">
                <a:solidFill>
                  <a:prstClr val="black"/>
                </a:solidFill>
                <a:latin typeface="Arial" pitchFamily="34" charset="0"/>
                <a:cs typeface="Arial" pitchFamily="34" charset="0"/>
              </a:rPr>
              <a:t> (II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MCIPac</a:t>
            </a:r>
            <a:r>
              <a:rPr lang="en-US" sz="1400" b="1" dirty="0">
                <a:solidFill>
                  <a:prstClr val="black"/>
                </a:solidFill>
                <a:latin typeface="Arial" pitchFamily="34" charset="0"/>
                <a:cs typeface="Arial" pitchFamily="34" charset="0"/>
              </a:rPr>
              <a:t> (III MEF)</a:t>
            </a:r>
          </a:p>
        </p:txBody>
      </p:sp>
      <p:sp>
        <p:nvSpPr>
          <p:cNvPr id="1110028" name="Rectangle 12"/>
          <p:cNvSpPr>
            <a:spLocks noChangeArrowheads="1"/>
          </p:cNvSpPr>
          <p:nvPr/>
        </p:nvSpPr>
        <p:spPr bwMode="auto">
          <a:xfrm>
            <a:off x="520700" y="1923802"/>
            <a:ext cx="2451100" cy="546265"/>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 MARFOR</a:t>
            </a:r>
          </a:p>
        </p:txBody>
      </p:sp>
      <p:sp>
        <p:nvSpPr>
          <p:cNvPr id="1110032" name="AutoShape 16"/>
          <p:cNvSpPr>
            <a:spLocks noChangeArrowheads="1"/>
          </p:cNvSpPr>
          <p:nvPr/>
        </p:nvSpPr>
        <p:spPr bwMode="auto">
          <a:xfrm>
            <a:off x="4247572" y="2173184"/>
            <a:ext cx="914400" cy="273133"/>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3" name="Rectangle 17"/>
          <p:cNvSpPr>
            <a:spLocks noChangeArrowheads="1"/>
          </p:cNvSpPr>
          <p:nvPr/>
        </p:nvSpPr>
        <p:spPr bwMode="auto">
          <a:xfrm>
            <a:off x="1194871" y="424378"/>
            <a:ext cx="7063344" cy="660400"/>
          </a:xfrm>
          <a:prstGeom prst="rect">
            <a:avLst/>
          </a:prstGeom>
          <a:noFill/>
          <a:ln w="12700">
            <a:noFill/>
            <a:miter lim="800000"/>
            <a:headEnd/>
            <a:tailEnd/>
          </a:ln>
          <a:effectLst/>
        </p:spPr>
        <p:txBody>
          <a:bodyPr/>
          <a:lstStyle/>
          <a:p>
            <a:pPr algn="ctr" defTabSz="820738" fontAlgn="b">
              <a:lnSpc>
                <a:spcPct val="80000"/>
              </a:lnSpc>
              <a:spcBef>
                <a:spcPct val="20000"/>
              </a:spcBef>
            </a:pPr>
            <a:endParaRPr lang="en-US" sz="1200" b="1">
              <a:solidFill>
                <a:srgbClr val="FF0000"/>
              </a:solidFill>
              <a:latin typeface="Arial" pitchFamily="34" charset="0"/>
              <a:cs typeface="Arial" pitchFamily="34" charset="0"/>
            </a:endParaRPr>
          </a:p>
        </p:txBody>
      </p:sp>
      <p:sp>
        <p:nvSpPr>
          <p:cNvPr id="21" name="AutoShape 16"/>
          <p:cNvSpPr>
            <a:spLocks noChangeArrowheads="1"/>
          </p:cNvSpPr>
          <p:nvPr/>
        </p:nvSpPr>
        <p:spPr bwMode="auto">
          <a:xfrm>
            <a:off x="4256974" y="166666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24" name="Left Brace 23"/>
          <p:cNvSpPr/>
          <p:nvPr/>
        </p:nvSpPr>
        <p:spPr>
          <a:xfrm>
            <a:off x="2920176" y="1733797"/>
            <a:ext cx="499918" cy="4975761"/>
          </a:xfrm>
          <a:prstGeom prst="leftBrace">
            <a:avLst>
              <a:gd name="adj1" fmla="val 0"/>
              <a:gd name="adj2" fmla="val 484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0" name="AutoShape 13"/>
          <p:cNvSpPr>
            <a:spLocks noChangeArrowheads="1"/>
          </p:cNvSpPr>
          <p:nvPr/>
        </p:nvSpPr>
        <p:spPr bwMode="auto">
          <a:xfrm>
            <a:off x="4219459" y="3184441"/>
            <a:ext cx="914400" cy="272638"/>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1" name="Rectangle 12"/>
          <p:cNvSpPr>
            <a:spLocks noChangeArrowheads="1"/>
          </p:cNvSpPr>
          <p:nvPr/>
        </p:nvSpPr>
        <p:spPr bwMode="auto">
          <a:xfrm>
            <a:off x="558140" y="2470068"/>
            <a:ext cx="2517570" cy="724394"/>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MEF/MEU/MEB</a:t>
            </a:r>
          </a:p>
          <a:p>
            <a:pPr defTabSz="820738" fontAlgn="b">
              <a:lnSpc>
                <a:spcPct val="80000"/>
              </a:lnSpc>
              <a:spcBef>
                <a:spcPct val="20000"/>
              </a:spcBef>
            </a:pPr>
            <a:r>
              <a:rPr lang="en-US" sz="1400" b="1" dirty="0">
                <a:solidFill>
                  <a:prstClr val="black"/>
                </a:solidFill>
                <a:latin typeface="Arial" pitchFamily="34" charset="0"/>
                <a:cs typeface="Arial" pitchFamily="34" charset="0"/>
              </a:rPr>
              <a:t>Marine Division</a:t>
            </a:r>
          </a:p>
        </p:txBody>
      </p:sp>
      <p:graphicFrame>
        <p:nvGraphicFramePr>
          <p:cNvPr id="32" name="Table 31"/>
          <p:cNvGraphicFramePr>
            <a:graphicFrameLocks noGrp="1"/>
          </p:cNvGraphicFramePr>
          <p:nvPr>
            <p:extLst>
              <p:ext uri="{D42A27DB-BD31-4B8C-83A1-F6EECF244321}">
                <p14:modId xmlns:p14="http://schemas.microsoft.com/office/powerpoint/2010/main" val="3710755209"/>
              </p:ext>
            </p:extLst>
          </p:nvPr>
        </p:nvGraphicFramePr>
        <p:xfrm>
          <a:off x="3331591" y="4252553"/>
          <a:ext cx="5672309" cy="2468880"/>
        </p:xfrm>
        <a:graphic>
          <a:graphicData uri="http://schemas.openxmlformats.org/drawingml/2006/table">
            <a:tbl>
              <a:tblPr/>
              <a:tblGrid>
                <a:gridCol w="5672309">
                  <a:extLst>
                    <a:ext uri="{9D8B030D-6E8A-4147-A177-3AD203B41FA5}">
                      <a16:colId xmlns:a16="http://schemas.microsoft.com/office/drawing/2014/main" val="20000"/>
                    </a:ext>
                  </a:extLst>
                </a:gridCol>
              </a:tblGrid>
              <a:tr h="19470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2.11         Maintain Multi-Domain Awareness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262429117"/>
                  </a:ext>
                </a:extLst>
              </a:tr>
              <a:tr h="19089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4.6.2.4     Provide Communications/Information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920282756"/>
                  </a:ext>
                </a:extLst>
              </a:tr>
              <a:tr h="177564">
                <a:tc>
                  <a:txBody>
                    <a:bodyPr/>
                    <a:lstStyle/>
                    <a:p>
                      <a:pPr marL="0" marR="0" lvl="0" indent="0" algn="l" rtl="0" eaLnBrk="0" fontAlgn="ctr" latinLnBrk="0" hangingPunct="0">
                        <a:lnSpc>
                          <a:spcPct val="100000"/>
                        </a:lnSpc>
                        <a:spcBef>
                          <a:spcPct val="0"/>
                        </a:spcBef>
                        <a:spcAft>
                          <a:spcPct val="0"/>
                        </a:spcAft>
                        <a:buClrTx/>
                        <a:buSzTx/>
                        <a:buFontTx/>
                        <a:buNone/>
                      </a:pPr>
                      <a:r>
                        <a:rPr lang="en-US" sz="800" b="1" dirty="0">
                          <a:solidFill>
                            <a:schemeClr val="tx1"/>
                          </a:solidFill>
                          <a:latin typeface="Arial"/>
                          <a:cs typeface="Arial"/>
                        </a:rPr>
                        <a:t>MCT 4.6.6        Provide Community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6653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4.6.7        Provide Installation Command &amp; Staff Support </a:t>
                      </a:r>
                      <a:r>
                        <a:rPr kumimoji="0" lang="en-US" sz="800" b="1" i="0" u="none" strike="noStrike" cap="none" normalizeH="0" baseline="0" dirty="0">
                          <a:ln>
                            <a:noFill/>
                          </a:ln>
                          <a:solidFill>
                            <a:schemeClr val="tx1"/>
                          </a:solidFill>
                          <a:effectLst/>
                          <a:latin typeface="Arial"/>
                          <a:cs typeface="Arial"/>
                        </a:rPr>
                        <a:t>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6272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4.6.8        Provide Installation Aviation Operations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21210">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4.6.9        Provide Installation Ranges and Training Areas </a:t>
                      </a:r>
                      <a:endParaRPr kumimoji="0" lang="en-US" sz="8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4.6.10     </a:t>
                      </a:r>
                      <a:r>
                        <a:rPr kumimoji="0" lang="en-US" sz="800" b="1" i="0" u="none" strike="noStrike" cap="none" normalizeH="0" baseline="0" dirty="0">
                          <a:ln>
                            <a:noFill/>
                          </a:ln>
                          <a:solidFill>
                            <a:schemeClr val="tx1"/>
                          </a:solidFill>
                          <a:effectLst/>
                          <a:latin typeface="Arial"/>
                          <a:cs typeface="Arial"/>
                        </a:rPr>
                        <a:t> Provide</a:t>
                      </a:r>
                      <a:r>
                        <a:rPr lang="en-US" sz="800" b="1" i="0" u="none" strike="noStrike" cap="none" normalizeH="0" baseline="0" dirty="0">
                          <a:ln>
                            <a:noFill/>
                          </a:ln>
                          <a:solidFill>
                            <a:schemeClr val="tx1"/>
                          </a:solidFill>
                          <a:effectLst/>
                          <a:latin typeface="Arial"/>
                          <a:cs typeface="Arial"/>
                        </a:rPr>
                        <a:t>  Installation Logistics Support Services </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4.6.11    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a:t>
                      </a:r>
                      <a:r>
                        <a:rPr lang="en-US" sz="800" b="1" i="0" u="none" strike="noStrike" cap="none" normalizeH="0" baseline="0" dirty="0">
                          <a:ln>
                            <a:noFill/>
                          </a:ln>
                          <a:solidFill>
                            <a:schemeClr val="tx1"/>
                          </a:solidFill>
                          <a:effectLst/>
                          <a:latin typeface="Arial"/>
                          <a:cs typeface="Arial"/>
                        </a:rPr>
                        <a:t>Installation Protection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           Provide Base and Station Facilities and Related Infrastructure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645004940"/>
                  </a:ext>
                </a:extLst>
              </a:tr>
              <a:tr h="154704">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4.9.12</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the Installation Communication Grid (ICG)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0493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5.3.2.1.1  Establish Base OPS Center to Plan, Coordinate, Communicate and Execute Installation Support to </a:t>
                      </a:r>
                    </a:p>
                    <a:p>
                      <a:pPr marL="0" marR="0" lvl="0" indent="0" algn="l" rtl="0" eaLnBrk="0" fontAlgn="ctr" latinLnBrk="0" hangingPunct="0">
                        <a:lnSpc>
                          <a:spcPct val="100000"/>
                        </a:lnSpc>
                        <a:spcBef>
                          <a:spcPct val="0"/>
                        </a:spcBef>
                        <a:spcAft>
                          <a:spcPct val="0"/>
                        </a:spcAft>
                        <a:buClrTx/>
                        <a:buSzTx/>
                        <a:buFontTx/>
                        <a:buNone/>
                      </a:pPr>
                      <a:r>
                        <a:rPr lang="en-US" sz="800" b="1" i="0" u="none" strike="noStrike" cap="none" normalizeH="0" baseline="0" dirty="0">
                          <a:ln>
                            <a:noFill/>
                          </a:ln>
                          <a:solidFill>
                            <a:schemeClr val="tx1"/>
                          </a:solidFill>
                          <a:effectLst/>
                          <a:latin typeface="Arial"/>
                          <a:cs typeface="Arial"/>
                        </a:rPr>
                        <a:t>                         National Response Plans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cxnSp>
        <p:nvCxnSpPr>
          <p:cNvPr id="34" name="Straight Arrow Connector 33"/>
          <p:cNvCxnSpPr/>
          <p:nvPr/>
        </p:nvCxnSpPr>
        <p:spPr>
          <a:xfrm>
            <a:off x="2117766" y="2054431"/>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17766" y="2586841"/>
            <a:ext cx="10034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117766" y="2822575"/>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17766" y="3687288"/>
            <a:ext cx="101138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228850" y="5535880"/>
            <a:ext cx="9319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ctangular Callout 43"/>
          <p:cNvSpPr/>
          <p:nvPr/>
        </p:nvSpPr>
        <p:spPr>
          <a:xfrm>
            <a:off x="3331592" y="3833926"/>
            <a:ext cx="5660484" cy="362928"/>
          </a:xfrm>
          <a:prstGeom prst="wedgeRectCallout">
            <a:avLst>
              <a:gd name="adj1" fmla="val -23622"/>
              <a:gd name="adj2" fmla="val 4821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itchFamily="34" charset="0"/>
              </a:rPr>
              <a:t>Installations / Bases / Stations METLs provide Supporting Establishment  Infrastructure and Support Programs</a:t>
            </a:r>
          </a:p>
        </p:txBody>
      </p:sp>
      <p:sp>
        <p:nvSpPr>
          <p:cNvPr id="36" name="AutoShape 16"/>
          <p:cNvSpPr>
            <a:spLocks noChangeArrowheads="1"/>
          </p:cNvSpPr>
          <p:nvPr/>
        </p:nvSpPr>
        <p:spPr bwMode="auto">
          <a:xfrm rot="10800000">
            <a:off x="5525655" y="164093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7" name="AutoShape 16"/>
          <p:cNvSpPr>
            <a:spLocks noChangeArrowheads="1"/>
          </p:cNvSpPr>
          <p:nvPr/>
        </p:nvSpPr>
        <p:spPr bwMode="auto">
          <a:xfrm rot="10800000">
            <a:off x="5571177" y="2173349"/>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7" name="AutoShape 16"/>
          <p:cNvSpPr>
            <a:spLocks noChangeArrowheads="1"/>
          </p:cNvSpPr>
          <p:nvPr/>
        </p:nvSpPr>
        <p:spPr bwMode="auto">
          <a:xfrm rot="10800000">
            <a:off x="5543916" y="3181404"/>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Rectangle 49"/>
          <p:cNvSpPr/>
          <p:nvPr/>
        </p:nvSpPr>
        <p:spPr>
          <a:xfrm>
            <a:off x="3386445" y="724859"/>
            <a:ext cx="4562684" cy="836102"/>
          </a:xfrm>
          <a:prstGeom prst="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endParaRPr lang="en-US" sz="1200" b="1">
              <a:solidFill>
                <a:prstClr val="white"/>
              </a:solidFill>
            </a:endParaRPr>
          </a:p>
          <a:p>
            <a:pPr algn="ctr" eaLnBrk="1" hangingPunct="1">
              <a:spcBef>
                <a:spcPts val="0"/>
              </a:spcBef>
            </a:pPr>
            <a:r>
              <a:rPr lang="en-US" sz="1600" b="1">
                <a:solidFill>
                  <a:prstClr val="black"/>
                </a:solidFill>
              </a:rPr>
              <a:t>JMETs/JMETL </a:t>
            </a:r>
          </a:p>
          <a:p>
            <a:pPr algn="ctr" eaLnBrk="1" hangingPunct="1">
              <a:spcBef>
                <a:spcPts val="0"/>
              </a:spcBef>
            </a:pPr>
            <a:r>
              <a:rPr lang="en-US" sz="1200" b="1">
                <a:solidFill>
                  <a:prstClr val="black"/>
                </a:solidFill>
              </a:rPr>
              <a:t>Reported in DRRS-S (DoD / JS / OSD / Chairman’s Readiness System)</a:t>
            </a:r>
          </a:p>
          <a:p>
            <a:pPr algn="ctr" eaLnBrk="1" hangingPunct="1">
              <a:spcBef>
                <a:spcPts val="0"/>
              </a:spcBef>
            </a:pPr>
            <a:r>
              <a:rPr lang="en-US" sz="1200" b="1">
                <a:solidFill>
                  <a:prstClr val="black"/>
                </a:solidFill>
              </a:rPr>
              <a:t>Links to Service Components METs/METLs</a:t>
            </a:r>
          </a:p>
          <a:p>
            <a:pPr algn="ctr" eaLnBrk="1" hangingPunct="1">
              <a:spcBef>
                <a:spcPts val="0"/>
              </a:spcBef>
            </a:pPr>
            <a:endParaRPr lang="en-US" sz="1600" b="1">
              <a:solidFill>
                <a:prstClr val="black"/>
              </a:solidFill>
            </a:endParaRPr>
          </a:p>
        </p:txBody>
      </p:sp>
      <p:sp>
        <p:nvSpPr>
          <p:cNvPr id="51" name="Rectangle 12"/>
          <p:cNvSpPr>
            <a:spLocks noChangeArrowheads="1"/>
          </p:cNvSpPr>
          <p:nvPr/>
        </p:nvSpPr>
        <p:spPr bwMode="auto">
          <a:xfrm>
            <a:off x="1399535" y="874950"/>
            <a:ext cx="2382529" cy="963852"/>
          </a:xfrm>
          <a:prstGeom prst="rect">
            <a:avLst/>
          </a:prstGeom>
          <a:noFill/>
          <a:ln w="12700">
            <a:noFill/>
            <a:miter lim="800000"/>
            <a:headEnd/>
            <a:tailEnd/>
          </a:ln>
          <a:effectLst/>
        </p:spPr>
        <p:txBody>
          <a:bodyPr/>
          <a:lstStyle/>
          <a:p>
            <a:pPr algn="ctr" defTabSz="820738" fontAlgn="b">
              <a:lnSpc>
                <a:spcPct val="80000"/>
              </a:lnSpc>
              <a:spcBef>
                <a:spcPct val="20000"/>
              </a:spcBef>
            </a:pPr>
            <a:r>
              <a:rPr lang="en-US" sz="1400" b="1">
                <a:solidFill>
                  <a:prstClr val="black"/>
                </a:solidFill>
                <a:latin typeface="Arial" pitchFamily="34" charset="0"/>
                <a:cs typeface="Arial" pitchFamily="34" charset="0"/>
              </a:rPr>
              <a:t>Supported </a:t>
            </a:r>
          </a:p>
          <a:p>
            <a:pPr algn="ctr" defTabSz="820738" fontAlgn="b">
              <a:lnSpc>
                <a:spcPct val="80000"/>
              </a:lnSpc>
              <a:spcBef>
                <a:spcPct val="20000"/>
              </a:spcBef>
            </a:pPr>
            <a:r>
              <a:rPr lang="en-US" sz="1400" b="1">
                <a:solidFill>
                  <a:prstClr val="black"/>
                </a:solidFill>
                <a:latin typeface="Arial" pitchFamily="34" charset="0"/>
                <a:cs typeface="Arial" pitchFamily="34" charset="0"/>
              </a:rPr>
              <a:t>COCOM/CCDR</a:t>
            </a:r>
          </a:p>
        </p:txBody>
      </p:sp>
      <p:cxnSp>
        <p:nvCxnSpPr>
          <p:cNvPr id="52" name="Straight Arrow Connector 51"/>
          <p:cNvCxnSpPr/>
          <p:nvPr/>
        </p:nvCxnSpPr>
        <p:spPr>
          <a:xfrm>
            <a:off x="2145984" y="1399516"/>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17"/>
          <p:cNvSpPr>
            <a:spLocks noChangeArrowheads="1"/>
          </p:cNvSpPr>
          <p:nvPr/>
        </p:nvSpPr>
        <p:spPr bwMode="auto">
          <a:xfrm>
            <a:off x="6742033" y="2294670"/>
            <a:ext cx="2250042" cy="836326"/>
          </a:xfrm>
          <a:prstGeom prst="rect">
            <a:avLst/>
          </a:prstGeom>
          <a:solidFill>
            <a:srgbClr val="FFFF00"/>
          </a:solidFill>
          <a:ln w="12700">
            <a:solidFill>
              <a:schemeClr val="tx1"/>
            </a:solidFill>
            <a:miter lim="800000"/>
            <a:headEnd/>
            <a:tailEnd/>
          </a:ln>
          <a:effectLst/>
        </p:spPr>
        <p:txBody>
          <a:bodyPr lIns="91440" tIns="45720" rIns="91440" bIns="45720" anchor="t"/>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“Tasks”/METs link</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 Top Down / Bottom Up</a:t>
            </a:r>
          </a:p>
          <a:p>
            <a:pPr algn="ctr" defTabSz="820738" fontAlgn="b">
              <a:lnSpc>
                <a:spcPct val="80000"/>
              </a:lnSpc>
              <a:spcBef>
                <a:spcPct val="20000"/>
              </a:spcBef>
            </a:pPr>
            <a:r>
              <a:rPr lang="en-US" sz="1400" b="1" dirty="0">
                <a:solidFill>
                  <a:prstClr val="black"/>
                </a:solidFill>
                <a:latin typeface="Arial"/>
                <a:cs typeface="Arial"/>
              </a:rPr>
              <a:t> ISO HHQ, COCOMs Reported in DRRS</a:t>
            </a:r>
            <a:endParaRPr lang="en-US" sz="1400" b="1" dirty="0">
              <a:solidFill>
                <a:prstClr val="black"/>
              </a:solidFill>
              <a:latin typeface="Arial" pitchFamily="34" charset="0"/>
              <a:cs typeface="Arial" pitchFamily="34" charset="0"/>
            </a:endParaRPr>
          </a:p>
        </p:txBody>
      </p:sp>
      <p:sp>
        <p:nvSpPr>
          <p:cNvPr id="2" name="Footer Placeholder 1">
            <a:extLst>
              <a:ext uri="{FF2B5EF4-FFF2-40B4-BE49-F238E27FC236}">
                <a16:creationId xmlns:a16="http://schemas.microsoft.com/office/drawing/2014/main" id="{7706F7A0-5630-0ACF-D2AA-504B46F6995A}"/>
              </a:ext>
            </a:extLst>
          </p:cNvPr>
          <p:cNvSpPr>
            <a:spLocks noGrp="1"/>
          </p:cNvSpPr>
          <p:nvPr>
            <p:ph type="ftr" sz="quarter" idx="11"/>
          </p:nvPr>
        </p:nvSpPr>
        <p:spPr>
          <a:xfrm>
            <a:off x="93900" y="6444101"/>
            <a:ext cx="2895600" cy="365125"/>
          </a:xfrm>
        </p:spPr>
        <p:txBody>
          <a:bodyPr/>
          <a:lstStyle/>
          <a:p>
            <a:r>
              <a:rPr lang="en-US">
                <a:solidFill>
                  <a:schemeClr val="tx1"/>
                </a:solidFill>
              </a:rPr>
              <a:t>MAR 2026-CUI</a:t>
            </a:r>
            <a:endParaRPr lang="en-US" dirty="0">
              <a:solidFill>
                <a:schemeClr val="tx1"/>
              </a:solidFill>
            </a:endParaRPr>
          </a:p>
        </p:txBody>
      </p:sp>
      <p:cxnSp>
        <p:nvCxnSpPr>
          <p:cNvPr id="3" name="Straight Arrow Connector 2">
            <a:extLst>
              <a:ext uri="{FF2B5EF4-FFF2-40B4-BE49-F238E27FC236}">
                <a16:creationId xmlns:a16="http://schemas.microsoft.com/office/drawing/2014/main" id="{785F6299-B7AC-8F98-618C-91F8C5BCA980}"/>
              </a:ext>
            </a:extLst>
          </p:cNvPr>
          <p:cNvCxnSpPr/>
          <p:nvPr/>
        </p:nvCxnSpPr>
        <p:spPr>
          <a:xfrm>
            <a:off x="2135579" y="3004868"/>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45266" y="1815152"/>
            <a:ext cx="437634" cy="4336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2000" dirty="0">
                <a:solidFill>
                  <a:prstClr val="black"/>
                </a:solidFill>
                <a:latin typeface="Arial" pitchFamily="34" charset="0"/>
              </a:rPr>
              <a:t>USMC  METL</a:t>
            </a:r>
          </a:p>
        </p:txBody>
      </p:sp>
      <p:sp>
        <p:nvSpPr>
          <p:cNvPr id="4" name="Slide Number Placeholder 3">
            <a:extLst>
              <a:ext uri="{FF2B5EF4-FFF2-40B4-BE49-F238E27FC236}">
                <a16:creationId xmlns:a16="http://schemas.microsoft.com/office/drawing/2014/main" id="{5F843C16-19FE-0FE0-0C5C-B9BDF188374B}"/>
              </a:ext>
            </a:extLst>
          </p:cNvPr>
          <p:cNvSpPr>
            <a:spLocks noGrp="1"/>
          </p:cNvSpPr>
          <p:nvPr>
            <p:ph type="sldNum" sz="quarter" idx="12"/>
          </p:nvPr>
        </p:nvSpPr>
        <p:spPr/>
        <p:txBody>
          <a:bodyPr/>
          <a:lstStyle/>
          <a:p>
            <a:fld id="{57D7F152-42F7-4C0B-ACE2-8696607C202E}" type="slidenum">
              <a:rPr lang="en-US" smtClean="0"/>
              <a:pPr/>
              <a:t>6</a:t>
            </a:fld>
            <a:endParaRPr lang="en-US" dirty="0"/>
          </a:p>
        </p:txBody>
      </p:sp>
    </p:spTree>
    <p:extLst>
      <p:ext uri="{BB962C8B-B14F-4D97-AF65-F5344CB8AC3E}">
        <p14:creationId xmlns:p14="http://schemas.microsoft.com/office/powerpoint/2010/main" val="24516002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D:\Documents and Settings\maryroi.goldman\My Documents\My Pictures\Dictionary.jpg"/>
          <p:cNvPicPr>
            <a:picLocks noChangeAspect="1" noChangeArrowheads="1"/>
          </p:cNvPicPr>
          <p:nvPr/>
        </p:nvPicPr>
        <p:blipFill>
          <a:blip r:embed="rId3" cstate="print"/>
          <a:srcRect/>
          <a:stretch>
            <a:fillRect/>
          </a:stretch>
        </p:blipFill>
        <p:spPr bwMode="auto">
          <a:xfrm>
            <a:off x="1428416" y="1516580"/>
            <a:ext cx="1145559" cy="1724025"/>
          </a:xfrm>
          <a:prstGeom prst="rect">
            <a:avLst/>
          </a:prstGeom>
          <a:noFill/>
        </p:spPr>
      </p:pic>
      <p:sp>
        <p:nvSpPr>
          <p:cNvPr id="1169410" name="Text Box 2"/>
          <p:cNvSpPr txBox="1">
            <a:spLocks noChangeArrowheads="1"/>
          </p:cNvSpPr>
          <p:nvPr/>
        </p:nvSpPr>
        <p:spPr bwMode="auto">
          <a:xfrm>
            <a:off x="1459838" y="940972"/>
            <a:ext cx="7486199" cy="623248"/>
          </a:xfrm>
          <a:prstGeom prst="rect">
            <a:avLst/>
          </a:prstGeom>
          <a:solidFill>
            <a:schemeClr val="accent3">
              <a:lumMod val="60000"/>
              <a:lumOff val="40000"/>
            </a:schemeClr>
          </a:solidFill>
          <a:ln w="9525">
            <a:noFill/>
            <a:miter lim="800000"/>
            <a:headEnd/>
            <a:tailEnd/>
          </a:ln>
          <a:effectLst/>
        </p:spPr>
        <p:txBody>
          <a:bodyPr wrap="square">
            <a:spAutoFit/>
          </a:bodyPr>
          <a:lstStyle/>
          <a:p>
            <a:pPr algn="ctr">
              <a:lnSpc>
                <a:spcPct val="75000"/>
              </a:lnSpc>
            </a:pPr>
            <a:r>
              <a:rPr lang="en-US" sz="1800" dirty="0"/>
              <a:t> </a:t>
            </a:r>
            <a:r>
              <a:rPr lang="en-US" sz="1200" b="1" dirty="0"/>
              <a:t>MCTL:  “Dictionary” of current USMC activities/actions/capabilities defined as “Tasks” that an organization must perform to accomplish a mission.</a:t>
            </a:r>
          </a:p>
          <a:p>
            <a:pPr marL="0" lvl="1" algn="ctr"/>
            <a:r>
              <a:rPr lang="en-US" sz="1200" b="1" dirty="0"/>
              <a:t>MCT’s are used by COI / SE as “Building Blocks” for METs/METLs</a:t>
            </a:r>
          </a:p>
        </p:txBody>
      </p:sp>
      <p:sp>
        <p:nvSpPr>
          <p:cNvPr id="1169411" name="Text Box 3"/>
          <p:cNvSpPr txBox="1">
            <a:spLocks noChangeArrowheads="1"/>
          </p:cNvSpPr>
          <p:nvPr/>
        </p:nvSpPr>
        <p:spPr bwMode="auto">
          <a:xfrm>
            <a:off x="1459838" y="0"/>
            <a:ext cx="7715250" cy="830997"/>
          </a:xfrm>
          <a:prstGeom prst="rect">
            <a:avLst/>
          </a:prstGeom>
          <a:noFill/>
          <a:ln w="9525">
            <a:noFill/>
            <a:miter lim="800000"/>
            <a:headEnd/>
            <a:tailEnd/>
          </a:ln>
          <a:effectLst/>
        </p:spPr>
        <p:txBody>
          <a:bodyPr wrap="square">
            <a:spAutoFit/>
          </a:bodyPr>
          <a:lstStyle/>
          <a:p>
            <a:pPr algn="ctr">
              <a:spcBef>
                <a:spcPts val="0"/>
              </a:spcBef>
            </a:pPr>
            <a:r>
              <a:rPr lang="en-US" sz="2400" b="1" dirty="0"/>
              <a:t>MCTL Supports Current Capability</a:t>
            </a:r>
          </a:p>
          <a:p>
            <a:pPr algn="ctr">
              <a:spcBef>
                <a:spcPts val="0"/>
              </a:spcBef>
            </a:pPr>
            <a:r>
              <a:rPr lang="en-US" sz="2400" b="1" dirty="0"/>
              <a:t>MET/METL Development</a:t>
            </a:r>
          </a:p>
        </p:txBody>
      </p:sp>
      <p:pic>
        <p:nvPicPr>
          <p:cNvPr id="116941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842" y="2231297"/>
            <a:ext cx="1454150" cy="1707965"/>
          </a:xfrm>
          <a:prstGeom prst="rect">
            <a:avLst/>
          </a:prstGeom>
          <a:noFill/>
          <a:ln w="9525">
            <a:noFill/>
            <a:miter lim="800000"/>
            <a:headEnd/>
            <a:tailEnd/>
          </a:ln>
          <a:effectLst/>
        </p:spPr>
      </p:pic>
      <p:sp>
        <p:nvSpPr>
          <p:cNvPr id="1169418" name="Text Box 10"/>
          <p:cNvSpPr txBox="1">
            <a:spLocks noChangeArrowheads="1"/>
          </p:cNvSpPr>
          <p:nvPr/>
        </p:nvSpPr>
        <p:spPr bwMode="auto">
          <a:xfrm>
            <a:off x="5590049" y="1781331"/>
            <a:ext cx="2943501" cy="1692771"/>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USMC </a:t>
            </a:r>
            <a:r>
              <a:rPr lang="en-US" sz="1400" b="1" dirty="0">
                <a:solidFill>
                  <a:srgbClr val="FF0000"/>
                </a:solidFill>
              </a:rPr>
              <a:t>TASKS:</a:t>
            </a:r>
          </a:p>
          <a:p>
            <a:pPr>
              <a:spcBef>
                <a:spcPct val="50000"/>
              </a:spcBef>
            </a:pPr>
            <a:r>
              <a:rPr lang="en-US" b="1" dirty="0"/>
              <a:t>MCT 1.6.1       Conduct Offensive Ops</a:t>
            </a:r>
          </a:p>
          <a:p>
            <a:pPr>
              <a:spcBef>
                <a:spcPct val="50000"/>
              </a:spcBef>
            </a:pPr>
            <a:r>
              <a:rPr lang="en-US" b="1" dirty="0"/>
              <a:t>MCT 1.6.4       Conduct Defensive Ops</a:t>
            </a:r>
          </a:p>
          <a:p>
            <a:pPr>
              <a:spcBef>
                <a:spcPct val="50000"/>
              </a:spcBef>
            </a:pPr>
            <a:r>
              <a:rPr lang="en-US" b="1" dirty="0"/>
              <a:t>MCT 1.10        Conduct Crisis Response</a:t>
            </a:r>
          </a:p>
          <a:p>
            <a:pPr>
              <a:spcBef>
                <a:spcPct val="50000"/>
              </a:spcBef>
            </a:pPr>
            <a:r>
              <a:rPr lang="en-US" b="1" dirty="0"/>
              <a:t>MCT 1.12        Conduct Expeditionary Ops</a:t>
            </a:r>
          </a:p>
          <a:p>
            <a:pPr>
              <a:spcBef>
                <a:spcPct val="50000"/>
              </a:spcBef>
            </a:pPr>
            <a:r>
              <a:rPr lang="en-US" b="1" dirty="0"/>
              <a:t>MCT 1.13.2     Conduct NEO</a:t>
            </a:r>
          </a:p>
          <a:p>
            <a:pPr>
              <a:spcBef>
                <a:spcPct val="50000"/>
              </a:spcBef>
            </a:pPr>
            <a:r>
              <a:rPr lang="en-US" b="1" dirty="0"/>
              <a:t>MCT 1.15.1.2  Facilitate Foreign HA</a:t>
            </a:r>
          </a:p>
        </p:txBody>
      </p:sp>
      <p:sp>
        <p:nvSpPr>
          <p:cNvPr id="32" name="Cube 31"/>
          <p:cNvSpPr/>
          <p:nvPr/>
        </p:nvSpPr>
        <p:spPr>
          <a:xfrm>
            <a:off x="1704975" y="507682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3" name="Cube 32"/>
          <p:cNvSpPr/>
          <p:nvPr/>
        </p:nvSpPr>
        <p:spPr>
          <a:xfrm>
            <a:off x="2676525"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9" name="Cube 28"/>
          <p:cNvSpPr/>
          <p:nvPr/>
        </p:nvSpPr>
        <p:spPr>
          <a:xfrm>
            <a:off x="3676650"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0" name="Cube 29"/>
          <p:cNvSpPr/>
          <p:nvPr/>
        </p:nvSpPr>
        <p:spPr>
          <a:xfrm>
            <a:off x="1881070" y="451464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1" name="Cube 30"/>
          <p:cNvSpPr/>
          <p:nvPr/>
        </p:nvSpPr>
        <p:spPr>
          <a:xfrm>
            <a:off x="2903057" y="451521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7" name="Text Box 10"/>
          <p:cNvSpPr txBox="1">
            <a:spLocks noChangeArrowheads="1"/>
          </p:cNvSpPr>
          <p:nvPr/>
        </p:nvSpPr>
        <p:spPr bwMode="auto">
          <a:xfrm>
            <a:off x="5590048" y="3803010"/>
            <a:ext cx="2943501" cy="2077492"/>
          </a:xfrm>
          <a:prstGeom prst="rect">
            <a:avLst/>
          </a:prstGeom>
          <a:solidFill>
            <a:srgbClr val="FFFF99"/>
          </a:solidFill>
          <a:ln w="57150">
            <a:solidFill>
              <a:schemeClr val="tx1"/>
            </a:solidFill>
            <a:miter lim="800000"/>
            <a:headEnd/>
            <a:tailEnd/>
          </a:ln>
          <a:effectLst/>
        </p:spPr>
        <p:txBody>
          <a:bodyPr wrap="square">
            <a:spAutoFit/>
          </a:bodyPr>
          <a:lstStyle/>
          <a:p>
            <a:pPr>
              <a:spcBef>
                <a:spcPct val="50000"/>
              </a:spcBef>
            </a:pPr>
            <a:r>
              <a:rPr lang="en-US" b="1" dirty="0"/>
              <a:t>1.   MCT 1.6.1      Conduct Offensive Ops</a:t>
            </a:r>
          </a:p>
          <a:p>
            <a:pPr marL="228600" indent="-228600">
              <a:spcBef>
                <a:spcPct val="50000"/>
              </a:spcBef>
              <a:buAutoNum type="arabicPeriod" startAt="2"/>
            </a:pPr>
            <a:r>
              <a:rPr lang="en-US" b="1" dirty="0"/>
              <a:t>MCT 1.6.4      Conduct Defensive Ops</a:t>
            </a:r>
          </a:p>
          <a:p>
            <a:pPr marL="228600" indent="-228600">
              <a:spcBef>
                <a:spcPct val="50000"/>
              </a:spcBef>
              <a:buFontTx/>
              <a:buAutoNum type="arabicPeriod" startAt="2"/>
            </a:pPr>
            <a:r>
              <a:rPr lang="en-US" b="1" dirty="0"/>
              <a:t>MCT 1.10        Conduct Crisis Response</a:t>
            </a:r>
          </a:p>
          <a:p>
            <a:pPr marL="228600" indent="-228600">
              <a:spcBef>
                <a:spcPct val="50000"/>
              </a:spcBef>
              <a:buAutoNum type="arabicPeriod" startAt="2"/>
            </a:pPr>
            <a:r>
              <a:rPr lang="en-US" b="1" dirty="0"/>
              <a:t>MCT 1.12        Conduct Expeditionary Ops</a:t>
            </a:r>
          </a:p>
          <a:p>
            <a:pPr marL="228600" indent="-228600">
              <a:spcBef>
                <a:spcPct val="50000"/>
              </a:spcBef>
              <a:buFontTx/>
              <a:buAutoNum type="arabicPeriod" startAt="2"/>
            </a:pPr>
            <a:r>
              <a:rPr lang="en-US" b="1" dirty="0">
                <a:solidFill>
                  <a:srgbClr val="FF0000"/>
                </a:solidFill>
              </a:rPr>
              <a:t>MCT 1.13.2     Conduct NEO**</a:t>
            </a:r>
          </a:p>
          <a:p>
            <a:pPr marL="228600" indent="-228600">
              <a:spcBef>
                <a:spcPct val="50000"/>
              </a:spcBef>
              <a:buFontTx/>
              <a:buAutoNum type="arabicPeriod" startAt="2"/>
            </a:pPr>
            <a:r>
              <a:rPr lang="en-US" b="1" dirty="0">
                <a:solidFill>
                  <a:srgbClr val="FF0000"/>
                </a:solidFill>
              </a:rPr>
              <a:t>MCT 1.15.1.2  Facilitate Foreign HA**</a:t>
            </a:r>
          </a:p>
          <a:p>
            <a:pPr algn="ctr">
              <a:spcBef>
                <a:spcPct val="50000"/>
              </a:spcBef>
            </a:pPr>
            <a:r>
              <a:rPr lang="en-US" sz="1100" b="1" dirty="0">
                <a:solidFill>
                  <a:srgbClr val="FF0000"/>
                </a:solidFill>
              </a:rPr>
              <a:t>**Not deemed CORE by Community but could be CORE+ for</a:t>
            </a:r>
          </a:p>
          <a:p>
            <a:pPr algn="ctr">
              <a:spcBef>
                <a:spcPct val="50000"/>
              </a:spcBef>
            </a:pPr>
            <a:r>
              <a:rPr lang="en-US" sz="1100" b="1" dirty="0">
                <a:solidFill>
                  <a:srgbClr val="FF0000"/>
                </a:solidFill>
              </a:rPr>
              <a:t> Assigned Mission / OPLAN METL</a:t>
            </a:r>
          </a:p>
        </p:txBody>
      </p:sp>
      <p:sp>
        <p:nvSpPr>
          <p:cNvPr id="28" name="AutoShape 6"/>
          <p:cNvSpPr>
            <a:spLocks noChangeArrowheads="1"/>
          </p:cNvSpPr>
          <p:nvPr/>
        </p:nvSpPr>
        <p:spPr bwMode="auto">
          <a:xfrm rot="10800000">
            <a:off x="5026131" y="4719027"/>
            <a:ext cx="477570" cy="315546"/>
          </a:xfrm>
          <a:prstGeom prst="leftArrow">
            <a:avLst>
              <a:gd name="adj1" fmla="val 50000"/>
              <a:gd name="adj2" fmla="val 90747"/>
            </a:avLst>
          </a:prstGeom>
          <a:solidFill>
            <a:srgbClr val="FF0000"/>
          </a:solidFill>
          <a:ln w="9525">
            <a:solidFill>
              <a:schemeClr val="tx1"/>
            </a:solidFill>
            <a:miter lim="800000"/>
            <a:headEnd/>
            <a:tailEnd/>
          </a:ln>
          <a:effectLst/>
        </p:spPr>
        <p:txBody>
          <a:bodyPr wrap="none" anchor="ctr"/>
          <a:lstStyle/>
          <a:p>
            <a:endParaRPr lang="en-US"/>
          </a:p>
        </p:txBody>
      </p:sp>
      <p:sp>
        <p:nvSpPr>
          <p:cNvPr id="37" name="Text Box 9"/>
          <p:cNvSpPr txBox="1">
            <a:spLocks noChangeArrowheads="1"/>
          </p:cNvSpPr>
          <p:nvPr/>
        </p:nvSpPr>
        <p:spPr bwMode="auto">
          <a:xfrm>
            <a:off x="2054937" y="4168337"/>
            <a:ext cx="2519525" cy="307777"/>
          </a:xfrm>
          <a:prstGeom prst="rect">
            <a:avLst/>
          </a:prstGeom>
          <a:no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EX: INFANTRY CORE METL</a:t>
            </a:r>
          </a:p>
        </p:txBody>
      </p:sp>
      <p:sp>
        <p:nvSpPr>
          <p:cNvPr id="39" name="Flowchart: Connector 38"/>
          <p:cNvSpPr/>
          <p:nvPr/>
        </p:nvSpPr>
        <p:spPr>
          <a:xfrm>
            <a:off x="1809356" y="4571560"/>
            <a:ext cx="247650" cy="2476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40" name="Flowchart: Connector 39"/>
          <p:cNvSpPr/>
          <p:nvPr/>
        </p:nvSpPr>
        <p:spPr>
          <a:xfrm>
            <a:off x="2939744" y="455917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42" name="Flowchart: Connector 41"/>
          <p:cNvSpPr/>
          <p:nvPr/>
        </p:nvSpPr>
        <p:spPr>
          <a:xfrm>
            <a:off x="1607808" y="50937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cxnSp>
        <p:nvCxnSpPr>
          <p:cNvPr id="4" name="Straight Connector 3"/>
          <p:cNvCxnSpPr/>
          <p:nvPr/>
        </p:nvCxnSpPr>
        <p:spPr>
          <a:xfrm>
            <a:off x="3676650" y="5237225"/>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67125" y="5237225"/>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3667125" y="5157858"/>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6</a:t>
            </a:r>
          </a:p>
        </p:txBody>
      </p:sp>
      <p:sp>
        <p:nvSpPr>
          <p:cNvPr id="3" name="Rectangle 2"/>
          <p:cNvSpPr/>
          <p:nvPr/>
        </p:nvSpPr>
        <p:spPr>
          <a:xfrm>
            <a:off x="76885" y="4050185"/>
            <a:ext cx="1866902" cy="784830"/>
          </a:xfrm>
          <a:prstGeom prst="rect">
            <a:avLst/>
          </a:prstGeom>
        </p:spPr>
        <p:txBody>
          <a:bodyPr wrap="square">
            <a:spAutoFit/>
          </a:bodyPr>
          <a:lstStyle/>
          <a:p>
            <a:pPr algn="ctr"/>
            <a:r>
              <a:rPr lang="en-US" sz="900" b="1" dirty="0">
                <a:solidFill>
                  <a:srgbClr val="9933FF"/>
                </a:solidFill>
              </a:rPr>
              <a:t>Official Tri-Service Directive</a:t>
            </a:r>
          </a:p>
          <a:p>
            <a:pPr algn="ctr"/>
            <a:r>
              <a:rPr lang="en-US" sz="900" b="1" dirty="0">
                <a:solidFill>
                  <a:srgbClr val="0066FF"/>
                </a:solidFill>
              </a:rPr>
              <a:t>OPNAVINST 3500.38C</a:t>
            </a:r>
          </a:p>
          <a:p>
            <a:pPr algn="ctr"/>
            <a:r>
              <a:rPr lang="en-US" sz="900" b="1" dirty="0">
                <a:solidFill>
                  <a:schemeClr val="accent3">
                    <a:lumMod val="75000"/>
                  </a:schemeClr>
                </a:solidFill>
              </a:rPr>
              <a:t>MCO 3500.26B</a:t>
            </a:r>
          </a:p>
          <a:p>
            <a:pPr algn="ctr"/>
            <a:r>
              <a:rPr lang="en-US" sz="900" b="1" dirty="0">
                <a:solidFill>
                  <a:schemeClr val="bg1">
                    <a:lumMod val="65000"/>
                  </a:schemeClr>
                </a:solidFill>
              </a:rPr>
              <a:t>USCG COMDTINST 3500.1C</a:t>
            </a:r>
          </a:p>
          <a:p>
            <a:pPr algn="ctr"/>
            <a:r>
              <a:rPr lang="en-US" sz="900" b="1" dirty="0"/>
              <a:t>Revised 16 Aug 2018</a:t>
            </a:r>
            <a:endParaRPr lang="en-US" sz="900" dirty="0"/>
          </a:p>
        </p:txBody>
      </p:sp>
      <p:sp>
        <p:nvSpPr>
          <p:cNvPr id="35" name="Text Box 10"/>
          <p:cNvSpPr txBox="1">
            <a:spLocks noChangeArrowheads="1"/>
          </p:cNvSpPr>
          <p:nvPr/>
        </p:nvSpPr>
        <p:spPr bwMode="auto">
          <a:xfrm>
            <a:off x="2676525" y="1766199"/>
            <a:ext cx="2551118" cy="2123658"/>
          </a:xfrm>
          <a:prstGeom prst="rect">
            <a:avLst/>
          </a:prstGeom>
          <a:solidFill>
            <a:srgbClr val="FFFF99"/>
          </a:solidFill>
          <a:ln w="57150">
            <a:solidFill>
              <a:schemeClr val="tx1"/>
            </a:solidFill>
            <a:miter lim="800000"/>
            <a:headEnd/>
            <a:tailEnd/>
          </a:ln>
          <a:effectLst/>
        </p:spPr>
        <p:txBody>
          <a:bodyPr wrap="square">
            <a:spAutoFit/>
          </a:bodyPr>
          <a:lstStyle/>
          <a:p>
            <a:pPr algn="ctr">
              <a:spcBef>
                <a:spcPts val="0"/>
              </a:spcBef>
            </a:pPr>
            <a:r>
              <a:rPr lang="en-US" b="1" dirty="0"/>
              <a:t>MCTs are Organized by the Six (6) Warfighting Functions (WFF):</a:t>
            </a:r>
          </a:p>
          <a:p>
            <a:pPr marL="685800" lvl="1" indent="-228600">
              <a:spcBef>
                <a:spcPts val="0"/>
              </a:spcBef>
              <a:buAutoNum type="arabicPeriod"/>
            </a:pPr>
            <a:r>
              <a:rPr lang="en-US" b="1" dirty="0"/>
              <a:t>Maneuver</a:t>
            </a:r>
          </a:p>
          <a:p>
            <a:pPr marL="685800" lvl="1" indent="-228600">
              <a:spcBef>
                <a:spcPts val="0"/>
              </a:spcBef>
              <a:buAutoNum type="arabicPeriod"/>
            </a:pPr>
            <a:r>
              <a:rPr lang="en-US" b="1" dirty="0"/>
              <a:t>Intelligence</a:t>
            </a:r>
          </a:p>
          <a:p>
            <a:pPr marL="685800" lvl="1" indent="-228600">
              <a:spcBef>
                <a:spcPts val="0"/>
              </a:spcBef>
              <a:buAutoNum type="arabicPeriod"/>
            </a:pPr>
            <a:r>
              <a:rPr lang="en-US" b="1" dirty="0"/>
              <a:t>Fires</a:t>
            </a:r>
          </a:p>
          <a:p>
            <a:pPr marL="685800" lvl="1" indent="-228600">
              <a:spcBef>
                <a:spcPts val="0"/>
              </a:spcBef>
              <a:buAutoNum type="arabicPeriod"/>
            </a:pPr>
            <a:r>
              <a:rPr lang="en-US" b="1" dirty="0"/>
              <a:t>Logistics</a:t>
            </a:r>
          </a:p>
          <a:p>
            <a:pPr marL="685800" lvl="1" indent="-228600">
              <a:spcBef>
                <a:spcPts val="0"/>
              </a:spcBef>
              <a:buAutoNum type="arabicPeriod"/>
            </a:pPr>
            <a:r>
              <a:rPr lang="en-US" b="1" dirty="0"/>
              <a:t>Command and Control</a:t>
            </a:r>
          </a:p>
          <a:p>
            <a:pPr marL="685800" lvl="1" indent="-228600">
              <a:spcBef>
                <a:spcPts val="0"/>
              </a:spcBef>
              <a:buAutoNum type="arabicPeriod"/>
            </a:pPr>
            <a:r>
              <a:rPr lang="en-US" b="1" dirty="0"/>
              <a:t>Force Protection</a:t>
            </a:r>
          </a:p>
          <a:p>
            <a:pPr marL="685800" lvl="1" indent="-228600">
              <a:spcBef>
                <a:spcPts val="0"/>
              </a:spcBef>
              <a:buAutoNum type="arabicPeriod"/>
            </a:pPr>
            <a:r>
              <a:rPr lang="en-US" b="1" dirty="0">
                <a:solidFill>
                  <a:srgbClr val="FF0000"/>
                </a:solidFill>
              </a:rPr>
              <a:t>Information*</a:t>
            </a:r>
          </a:p>
          <a:p>
            <a:pPr algn="ctr">
              <a:spcBef>
                <a:spcPts val="0"/>
              </a:spcBef>
            </a:pPr>
            <a:r>
              <a:rPr lang="en-US" b="1" dirty="0">
                <a:cs typeface="Arial" charset="0"/>
              </a:rPr>
              <a:t>Contains Task Title, Task Definition, Doctrinal Ref and Suggested Measures of Performance</a:t>
            </a:r>
          </a:p>
          <a:p>
            <a:pPr algn="ctr">
              <a:spcBef>
                <a:spcPts val="0"/>
              </a:spcBef>
            </a:pPr>
            <a:r>
              <a:rPr lang="en-US" sz="1200" b="1" dirty="0">
                <a:solidFill>
                  <a:srgbClr val="FF0000"/>
                </a:solidFill>
                <a:cs typeface="Arial" charset="0"/>
              </a:rPr>
              <a:t>*NEW Warfighting Function</a:t>
            </a:r>
            <a:endParaRPr lang="en-US" sz="1200" b="1" dirty="0">
              <a:solidFill>
                <a:srgbClr val="FF0000"/>
              </a:solidFill>
            </a:endParaRPr>
          </a:p>
        </p:txBody>
      </p:sp>
      <p:sp>
        <p:nvSpPr>
          <p:cNvPr id="45" name="AutoShape 6"/>
          <p:cNvSpPr>
            <a:spLocks noChangeArrowheads="1"/>
          </p:cNvSpPr>
          <p:nvPr/>
        </p:nvSpPr>
        <p:spPr bwMode="auto">
          <a:xfrm rot="5400000" flipH="1">
            <a:off x="7982756" y="3414544"/>
            <a:ext cx="799976" cy="306262"/>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6" name="Oval 35"/>
          <p:cNvSpPr/>
          <p:nvPr/>
        </p:nvSpPr>
        <p:spPr>
          <a:xfrm>
            <a:off x="107911" y="3759576"/>
            <a:ext cx="1791253" cy="14776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04549" y="5786241"/>
            <a:ext cx="4999153" cy="475529"/>
          </a:xfrm>
          <a:prstGeom prst="rect">
            <a:avLst/>
          </a:prstGeom>
        </p:spPr>
      </p:pic>
      <p:sp>
        <p:nvSpPr>
          <p:cNvPr id="49" name="Text Box 9"/>
          <p:cNvSpPr txBox="1">
            <a:spLocks noChangeArrowheads="1"/>
          </p:cNvSpPr>
          <p:nvPr/>
        </p:nvSpPr>
        <p:spPr bwMode="auto">
          <a:xfrm>
            <a:off x="5427406" y="5874468"/>
            <a:ext cx="3264310" cy="553998"/>
          </a:xfrm>
          <a:prstGeom prst="rect">
            <a:avLst/>
          </a:prstGeom>
          <a:solidFill>
            <a:srgbClr val="FF0000"/>
          </a:solidFill>
          <a:ln w="57150">
            <a:solidFill>
              <a:schemeClr val="tx1"/>
            </a:solidFill>
            <a:miter lim="800000"/>
            <a:headEnd/>
            <a:tailEnd/>
          </a:ln>
          <a:effectLst/>
        </p:spPr>
        <p:txBody>
          <a:bodyPr wrap="square">
            <a:spAutoFit/>
          </a:bodyPr>
          <a:lstStyle/>
          <a:p>
            <a:pPr algn="ctr">
              <a:spcBef>
                <a:spcPct val="50000"/>
              </a:spcBef>
            </a:pPr>
            <a:r>
              <a:rPr lang="en-US" sz="1200" b="1" dirty="0">
                <a:solidFill>
                  <a:prstClr val="black"/>
                </a:solidFill>
              </a:rPr>
              <a:t>FMF/Units DRRS Report – 30 Day Interval</a:t>
            </a:r>
          </a:p>
          <a:p>
            <a:pPr algn="ctr">
              <a:spcBef>
                <a:spcPct val="50000"/>
              </a:spcBef>
            </a:pPr>
            <a:r>
              <a:rPr lang="en-US" sz="1200" b="1" dirty="0">
                <a:solidFill>
                  <a:prstClr val="black"/>
                </a:solidFill>
              </a:rPr>
              <a:t>SE/Installations DRRS Report - Quarterly</a:t>
            </a:r>
          </a:p>
        </p:txBody>
      </p:sp>
      <p:sp>
        <p:nvSpPr>
          <p:cNvPr id="5" name="Footer Placeholder 4"/>
          <p:cNvSpPr>
            <a:spLocks noGrp="1"/>
          </p:cNvSpPr>
          <p:nvPr>
            <p:ph type="ftr" sz="quarter" idx="11"/>
          </p:nvPr>
        </p:nvSpPr>
        <p:spPr>
          <a:xfrm>
            <a:off x="30903" y="6445661"/>
            <a:ext cx="2908841" cy="365125"/>
          </a:xfrm>
        </p:spPr>
        <p:txBody>
          <a:bodyPr/>
          <a:lstStyle/>
          <a:p>
            <a:r>
              <a:rPr lang="en-US">
                <a:solidFill>
                  <a:schemeClr val="tx1"/>
                </a:solidFill>
              </a:rPr>
              <a:t>MAR 2026-CUI</a:t>
            </a:r>
            <a:endParaRPr lang="en-US" dirty="0">
              <a:solidFill>
                <a:schemeClr val="tx1"/>
              </a:solidFill>
            </a:endParaRPr>
          </a:p>
        </p:txBody>
      </p:sp>
      <p:cxnSp>
        <p:nvCxnSpPr>
          <p:cNvPr id="43" name="Straight Connector 42"/>
          <p:cNvCxnSpPr/>
          <p:nvPr/>
        </p:nvCxnSpPr>
        <p:spPr>
          <a:xfrm flipV="1">
            <a:off x="2643870" y="5248953"/>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53395" y="5248953"/>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2590800" y="5124449"/>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5</a:t>
            </a:r>
          </a:p>
        </p:txBody>
      </p:sp>
      <p:sp>
        <p:nvSpPr>
          <p:cNvPr id="7" name="Cube 6">
            <a:extLst>
              <a:ext uri="{FF2B5EF4-FFF2-40B4-BE49-F238E27FC236}">
                <a16:creationId xmlns:a16="http://schemas.microsoft.com/office/drawing/2014/main" id="{8460BE8D-B64B-4776-848A-EACDA937BDC1}"/>
              </a:ext>
            </a:extLst>
          </p:cNvPr>
          <p:cNvSpPr/>
          <p:nvPr/>
        </p:nvSpPr>
        <p:spPr>
          <a:xfrm>
            <a:off x="3949186" y="4497006"/>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8" name="Flowchart: Connector 7">
            <a:extLst>
              <a:ext uri="{FF2B5EF4-FFF2-40B4-BE49-F238E27FC236}">
                <a16:creationId xmlns:a16="http://schemas.microsoft.com/office/drawing/2014/main" id="{13049603-BDC9-B7B9-3C33-BD2A14B8E874}"/>
              </a:ext>
            </a:extLst>
          </p:cNvPr>
          <p:cNvSpPr/>
          <p:nvPr/>
        </p:nvSpPr>
        <p:spPr>
          <a:xfrm>
            <a:off x="3912633" y="4558133"/>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2" name="Slide Number Placeholder 1">
            <a:extLst>
              <a:ext uri="{FF2B5EF4-FFF2-40B4-BE49-F238E27FC236}">
                <a16:creationId xmlns:a16="http://schemas.microsoft.com/office/drawing/2014/main" id="{F21E329C-3F5F-27C4-0ADF-101EFDBE7CF6}"/>
              </a:ext>
            </a:extLst>
          </p:cNvPr>
          <p:cNvSpPr>
            <a:spLocks noGrp="1"/>
          </p:cNvSpPr>
          <p:nvPr>
            <p:ph type="sldNum" sz="quarter" idx="12"/>
          </p:nvPr>
        </p:nvSpPr>
        <p:spPr/>
        <p:txBody>
          <a:bodyPr/>
          <a:lstStyle/>
          <a:p>
            <a:fld id="{57D7F152-42F7-4C0B-ACE2-8696607C202E}"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44908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9" name="Text Box 2"/>
          <p:cNvSpPr txBox="1">
            <a:spLocks noChangeArrowheads="1"/>
          </p:cNvSpPr>
          <p:nvPr/>
        </p:nvSpPr>
        <p:spPr bwMode="auto">
          <a:xfrm>
            <a:off x="316173" y="753316"/>
            <a:ext cx="8713788" cy="5940088"/>
          </a:xfrm>
          <a:prstGeom prst="rect">
            <a:avLst/>
          </a:prstGeom>
          <a:noFill/>
          <a:ln w="9525">
            <a:noFill/>
            <a:miter lim="800000"/>
            <a:headEnd/>
            <a:tailEnd/>
          </a:ln>
        </p:spPr>
        <p:txBody>
          <a:bodyPr>
            <a:spAutoFit/>
          </a:bodyPr>
          <a:lstStyle/>
          <a:p>
            <a:pPr marL="0" lvl="1" algn="ctr"/>
            <a:r>
              <a:rPr lang="en-US" sz="1400" b="1" dirty="0">
                <a:cs typeface="Arial" charset="0"/>
              </a:rPr>
              <a:t>   </a:t>
            </a:r>
          </a:p>
          <a:p>
            <a:pPr marL="0" lvl="1" algn="ctr"/>
            <a:r>
              <a:rPr lang="en-US" sz="1600" b="1" dirty="0"/>
              <a:t>“Tasks” describe capabilities / actions / activities </a:t>
            </a:r>
          </a:p>
          <a:p>
            <a:pPr marL="0" lvl="1" algn="ctr"/>
            <a:r>
              <a:rPr lang="en-US" sz="1600" b="1" dirty="0"/>
              <a:t>a Unit or Organization must perform to accomplish the mission</a:t>
            </a:r>
          </a:p>
          <a:p>
            <a:pPr marL="0" lvl="1" algn="ctr"/>
            <a:endParaRPr lang="en-US" sz="1600" b="1" dirty="0">
              <a:cs typeface="Arial" charset="0"/>
            </a:endParaRPr>
          </a:p>
          <a:p>
            <a:pPr marL="2286000" lvl="4" indent="-457200">
              <a:lnSpc>
                <a:spcPct val="90000"/>
              </a:lnSpc>
            </a:pPr>
            <a:r>
              <a:rPr lang="en-US" sz="1400" b="1" dirty="0">
                <a:cs typeface="Arial" charset="0"/>
              </a:rPr>
              <a:t>		1.      Maneuver</a:t>
            </a:r>
          </a:p>
          <a:p>
            <a:pPr marL="2286000" lvl="4" indent="-457200">
              <a:lnSpc>
                <a:spcPct val="90000"/>
              </a:lnSpc>
            </a:pPr>
            <a:r>
              <a:rPr lang="en-US" sz="1400" b="1" dirty="0">
                <a:cs typeface="Arial" charset="0"/>
              </a:rPr>
              <a:t>		2.      Intelligence</a:t>
            </a:r>
          </a:p>
          <a:p>
            <a:pPr marL="2286000" lvl="4" indent="-457200">
              <a:lnSpc>
                <a:spcPct val="90000"/>
              </a:lnSpc>
            </a:pPr>
            <a:r>
              <a:rPr lang="en-US" sz="1400" b="1" dirty="0">
                <a:cs typeface="Arial" charset="0"/>
              </a:rPr>
              <a:t>		3.      Fires</a:t>
            </a:r>
          </a:p>
          <a:p>
            <a:pPr marL="2286000" lvl="4" indent="-457200">
              <a:lnSpc>
                <a:spcPct val="90000"/>
              </a:lnSpc>
            </a:pPr>
            <a:r>
              <a:rPr lang="en-US" sz="1400" b="1" dirty="0">
                <a:cs typeface="Arial" charset="0"/>
              </a:rPr>
              <a:t>		4.      Logistics</a:t>
            </a:r>
          </a:p>
          <a:p>
            <a:pPr marL="2286000" lvl="4" indent="-457200">
              <a:lnSpc>
                <a:spcPct val="90000"/>
              </a:lnSpc>
            </a:pPr>
            <a:r>
              <a:rPr lang="en-US" sz="1400" b="1" dirty="0">
                <a:cs typeface="Arial" charset="0"/>
              </a:rPr>
              <a:t>		5.      Command and Control</a:t>
            </a:r>
          </a:p>
          <a:p>
            <a:pPr marL="2286000" lvl="4" indent="-457200">
              <a:lnSpc>
                <a:spcPct val="90000"/>
              </a:lnSpc>
            </a:pPr>
            <a:r>
              <a:rPr lang="en-US" sz="1400" b="1" dirty="0">
                <a:cs typeface="Arial" charset="0"/>
              </a:rPr>
              <a:t>		6.      Force Protection</a:t>
            </a:r>
          </a:p>
          <a:p>
            <a:pPr marL="2286000" lvl="4" indent="-457200">
              <a:lnSpc>
                <a:spcPct val="90000"/>
              </a:lnSpc>
            </a:pPr>
            <a:r>
              <a:rPr lang="en-US" sz="1400" b="1" dirty="0">
                <a:cs typeface="Arial" charset="0"/>
              </a:rPr>
              <a:t>                   </a:t>
            </a:r>
            <a:r>
              <a:rPr lang="en-US" sz="1400" b="1" dirty="0">
                <a:solidFill>
                  <a:srgbClr val="FF0000"/>
                </a:solidFill>
                <a:cs typeface="Arial" charset="0"/>
              </a:rPr>
              <a:t>7.      Information</a:t>
            </a:r>
          </a:p>
          <a:p>
            <a:pPr marL="457200" indent="-457200">
              <a:lnSpc>
                <a:spcPct val="90000"/>
              </a:lnSpc>
            </a:pPr>
            <a:endParaRPr lang="en-US" sz="1400" b="1" dirty="0">
              <a:cs typeface="Arial" charset="0"/>
            </a:endParaRPr>
          </a:p>
          <a:p>
            <a:pPr marL="457200" indent="-457200" algn="ctr">
              <a:lnSpc>
                <a:spcPct val="90000"/>
              </a:lnSpc>
            </a:pPr>
            <a:r>
              <a:rPr lang="en-US" sz="1400" b="1" dirty="0">
                <a:cs typeface="Arial" charset="0"/>
              </a:rPr>
              <a:t>Contains Task Title, Task Definition, Doctrinal References and Suggested Measures</a:t>
            </a:r>
          </a:p>
          <a:p>
            <a:pPr marL="1371600" lvl="2" indent="-457200">
              <a:lnSpc>
                <a:spcPct val="90000"/>
              </a:lnSpc>
            </a:pPr>
            <a:endParaRPr lang="en-US" sz="1400" b="1" dirty="0">
              <a:cs typeface="Arial" charset="0"/>
            </a:endParaRPr>
          </a:p>
          <a:p>
            <a:pPr marL="457200" indent="-457200"/>
            <a:r>
              <a:rPr lang="en-US" sz="1200" b="1" u="sng" dirty="0">
                <a:solidFill>
                  <a:srgbClr val="FF0000"/>
                </a:solidFill>
                <a:cs typeface="Arial" charset="0"/>
              </a:rPr>
              <a:t>EXAMPLE Marine Corps Task</a:t>
            </a:r>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Task Title:  </a:t>
            </a:r>
            <a:r>
              <a:rPr lang="en-US" sz="1200" b="1" dirty="0"/>
              <a:t>MCT 1.12.1 Conduct Amphibious Operations </a:t>
            </a:r>
            <a:endParaRPr lang="en-US" dirty="0"/>
          </a:p>
          <a:p>
            <a:endParaRPr lang="en-US" sz="1200" b="1" dirty="0">
              <a:solidFill>
                <a:srgbClr val="FF0000"/>
              </a:solidFill>
              <a:cs typeface="Arial" charset="0"/>
            </a:endParaRPr>
          </a:p>
          <a:p>
            <a:r>
              <a:rPr lang="en-US" sz="1200" b="1" dirty="0">
                <a:solidFill>
                  <a:srgbClr val="FF0000"/>
                </a:solidFill>
                <a:cs typeface="Arial" charset="0"/>
              </a:rPr>
              <a:t>Definition: </a:t>
            </a:r>
            <a:r>
              <a:rPr lang="en-US" sz="1200" dirty="0"/>
              <a:t>To conduct a military operation launched from the sea by an amphibious force, embarked in ships or craft with the primary purpose of introducing a landing force ashore to accomplish the assigned mission. Types of amphibious operations include assaults, withdrawals, demonstrations, raids, and other amphibious operations in a permissive, uncertain, or hostile environment. </a:t>
            </a:r>
          </a:p>
          <a:p>
            <a:r>
              <a:rPr lang="en-US" sz="1200" b="1" dirty="0">
                <a:solidFill>
                  <a:srgbClr val="FF0000"/>
                </a:solidFill>
                <a:cs typeface="Arial" charset="0"/>
              </a:rPr>
              <a:t>Doctrinal References:</a:t>
            </a:r>
            <a:r>
              <a:rPr lang="en-US" sz="1200" b="1" dirty="0">
                <a:cs typeface="Arial" charset="0"/>
              </a:rPr>
              <a:t>  </a:t>
            </a:r>
            <a:r>
              <a:rPr lang="en-US" sz="1200" b="1" dirty="0"/>
              <a:t>(JP 1-02, 3-02, MCDP 1-0, 3, MCWP 3-33.7, 4-11.8, MCRP 3-33.7A, MCO 3104.1)</a:t>
            </a:r>
            <a:endParaRPr lang="en-US" sz="1200" dirty="0"/>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Suggested/EXAMPLE Measures:</a:t>
            </a:r>
          </a:p>
          <a:p>
            <a:pPr marL="457200" indent="-457200"/>
            <a:r>
              <a:rPr lang="en-US" sz="1200" dirty="0">
                <a:cs typeface="Arial" charset="0"/>
              </a:rPr>
              <a:t>M1     Percent     </a:t>
            </a:r>
            <a:r>
              <a:rPr lang="en-US" sz="1200" dirty="0"/>
              <a:t>Of qualified and deployable MOS Marines available to conduct Amphibious Operations. </a:t>
            </a:r>
            <a:endParaRPr lang="en-US" sz="1200" dirty="0">
              <a:cs typeface="Arial" charset="0"/>
            </a:endParaRPr>
          </a:p>
          <a:p>
            <a:pPr marL="457200" indent="-457200"/>
            <a:r>
              <a:rPr lang="en-US" sz="1200" dirty="0">
                <a:cs typeface="Arial" charset="0"/>
              </a:rPr>
              <a:t>M2     Percent     </a:t>
            </a:r>
            <a:r>
              <a:rPr lang="en-US" sz="1200" dirty="0"/>
              <a:t>Of Mission Essential Equipment (MEE) supply on hand and Mission Ready. </a:t>
            </a:r>
          </a:p>
          <a:p>
            <a:pPr marL="457200" indent="-457200"/>
            <a:r>
              <a:rPr lang="en-US" sz="1200" dirty="0">
                <a:cs typeface="Arial" charset="0"/>
              </a:rPr>
              <a:t>M3     Y/N            </a:t>
            </a:r>
            <a:r>
              <a:rPr lang="en-US" sz="1200" dirty="0"/>
              <a:t>Able to conduct amphibious ops at MEB level, transitioning MAGTF capabilities ashore from amphib shipping</a:t>
            </a:r>
          </a:p>
          <a:p>
            <a:pPr marL="457200" indent="-457200"/>
            <a:r>
              <a:rPr lang="en-US" sz="1200" dirty="0"/>
              <a:t>M4     Y/N            Regimental HQ capable of executing C2 throughout all phases of the amphibious operation.</a:t>
            </a:r>
            <a:endParaRPr lang="en-US" sz="1200" b="1" dirty="0">
              <a:cs typeface="Arial" charset="0"/>
            </a:endParaRPr>
          </a:p>
        </p:txBody>
      </p:sp>
      <p:sp>
        <p:nvSpPr>
          <p:cNvPr id="1309700" name="Text Box 3"/>
          <p:cNvSpPr txBox="1">
            <a:spLocks noChangeArrowheads="1"/>
          </p:cNvSpPr>
          <p:nvPr/>
        </p:nvSpPr>
        <p:spPr bwMode="auto">
          <a:xfrm>
            <a:off x="1128408" y="70928"/>
            <a:ext cx="6887183" cy="523220"/>
          </a:xfrm>
          <a:prstGeom prst="rect">
            <a:avLst/>
          </a:prstGeom>
          <a:noFill/>
          <a:ln w="9525">
            <a:noFill/>
            <a:miter lim="800000"/>
            <a:headEnd/>
            <a:tailEnd/>
          </a:ln>
        </p:spPr>
        <p:txBody>
          <a:bodyPr wrap="square">
            <a:spAutoFit/>
          </a:bodyPr>
          <a:lstStyle/>
          <a:p>
            <a:pPr algn="ctr">
              <a:spcBef>
                <a:spcPct val="50000"/>
              </a:spcBef>
            </a:pPr>
            <a:r>
              <a:rPr lang="en-US" sz="2800" b="1" dirty="0">
                <a:cs typeface="Arial" charset="0"/>
              </a:rPr>
              <a:t>MCTL – What is a Marine Corps Task?</a:t>
            </a:r>
            <a:r>
              <a:rPr lang="en-US" sz="2400" b="1" dirty="0">
                <a:cs typeface="Arial" charset="0"/>
              </a:rPr>
              <a:t> </a:t>
            </a:r>
          </a:p>
        </p:txBody>
      </p:sp>
      <p:sp>
        <p:nvSpPr>
          <p:cNvPr id="8" name="Text Box 10"/>
          <p:cNvSpPr txBox="1">
            <a:spLocks noChangeArrowheads="1"/>
          </p:cNvSpPr>
          <p:nvPr/>
        </p:nvSpPr>
        <p:spPr bwMode="auto">
          <a:xfrm>
            <a:off x="5683259" y="1725503"/>
            <a:ext cx="3144568" cy="1015663"/>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Designed Capabilities of a USMC Unit </a:t>
            </a:r>
          </a:p>
          <a:p>
            <a:pPr algn="ctr">
              <a:spcBef>
                <a:spcPct val="50000"/>
              </a:spcBef>
            </a:pPr>
            <a:r>
              <a:rPr lang="en-US" sz="1200" b="1" dirty="0"/>
              <a:t>or </a:t>
            </a:r>
          </a:p>
          <a:p>
            <a:pPr algn="ctr">
              <a:spcBef>
                <a:spcPct val="50000"/>
              </a:spcBef>
            </a:pPr>
            <a:r>
              <a:rPr lang="en-US" sz="1200" b="1" dirty="0"/>
              <a:t>Functional Support Capabilities of an Installation / Base / Station</a:t>
            </a:r>
          </a:p>
        </p:txBody>
      </p:sp>
      <p:sp>
        <p:nvSpPr>
          <p:cNvPr id="9" name="Left Brace 8"/>
          <p:cNvSpPr/>
          <p:nvPr/>
        </p:nvSpPr>
        <p:spPr>
          <a:xfrm>
            <a:off x="2524837" y="1673777"/>
            <a:ext cx="354842" cy="11191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Box 10"/>
          <p:cNvSpPr txBox="1">
            <a:spLocks noChangeArrowheads="1"/>
          </p:cNvSpPr>
          <p:nvPr/>
        </p:nvSpPr>
        <p:spPr bwMode="auto">
          <a:xfrm>
            <a:off x="323892" y="1983048"/>
            <a:ext cx="2115402" cy="276999"/>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Six Warfighting Functions </a:t>
            </a:r>
          </a:p>
        </p:txBody>
      </p:sp>
      <p:sp>
        <p:nvSpPr>
          <p:cNvPr id="2" name="Footer Placeholder 1">
            <a:extLst>
              <a:ext uri="{FF2B5EF4-FFF2-40B4-BE49-F238E27FC236}">
                <a16:creationId xmlns:a16="http://schemas.microsoft.com/office/drawing/2014/main" id="{34461B95-B717-1E64-AB74-A93AA188531F}"/>
              </a:ext>
            </a:extLst>
          </p:cNvPr>
          <p:cNvSpPr>
            <a:spLocks noGrp="1"/>
          </p:cNvSpPr>
          <p:nvPr>
            <p:ph type="ftr" sz="quarter" idx="11"/>
          </p:nvPr>
        </p:nvSpPr>
        <p:spPr>
          <a:xfrm>
            <a:off x="0" y="6465887"/>
            <a:ext cx="2928025" cy="365125"/>
          </a:xfrm>
        </p:spPr>
        <p:txBody>
          <a:bodyPr/>
          <a:lstStyle/>
          <a:p>
            <a:r>
              <a:rPr lang="en-US">
                <a:solidFill>
                  <a:schemeClr val="tx1"/>
                </a:solidFill>
              </a:rPr>
              <a:t>MAR 2026-CUI</a:t>
            </a:r>
            <a:endParaRPr lang="en-US" dirty="0">
              <a:solidFill>
                <a:schemeClr val="tx1"/>
              </a:solidFill>
            </a:endParaRPr>
          </a:p>
        </p:txBody>
      </p:sp>
      <p:sp>
        <p:nvSpPr>
          <p:cNvPr id="3" name="Slide Number Placeholder 2">
            <a:extLst>
              <a:ext uri="{FF2B5EF4-FFF2-40B4-BE49-F238E27FC236}">
                <a16:creationId xmlns:a16="http://schemas.microsoft.com/office/drawing/2014/main" id="{3E4A17F1-8D77-A8AE-6EFE-7C030CE5B901}"/>
              </a:ext>
            </a:extLst>
          </p:cNvPr>
          <p:cNvSpPr>
            <a:spLocks noGrp="1"/>
          </p:cNvSpPr>
          <p:nvPr>
            <p:ph type="sldNum" sz="quarter" idx="12"/>
          </p:nvPr>
        </p:nvSpPr>
        <p:spPr/>
        <p:txBody>
          <a:bodyPr/>
          <a:lstStyle/>
          <a:p>
            <a:fld id="{57D7F152-42F7-4C0B-ACE2-8696607C202E}" type="slidenum">
              <a:rPr lang="en-US" smtClean="0">
                <a:solidFill>
                  <a:schemeClr val="tx1"/>
                </a:solidFill>
              </a:rPr>
              <a:pPr/>
              <a:t>8</a:t>
            </a:fld>
            <a:endParaRPr lang="en-US" dirty="0">
              <a:solidFill>
                <a:schemeClr val="tx1"/>
              </a:solidFill>
            </a:endParaRPr>
          </a:p>
        </p:txBody>
      </p:sp>
      <p:cxnSp>
        <p:nvCxnSpPr>
          <p:cNvPr id="5" name="Connector: Elbow 4">
            <a:extLst>
              <a:ext uri="{FF2B5EF4-FFF2-40B4-BE49-F238E27FC236}">
                <a16:creationId xmlns:a16="http://schemas.microsoft.com/office/drawing/2014/main" id="{5584775B-0CD2-DE08-58C6-220BA840CEED}"/>
              </a:ext>
            </a:extLst>
          </p:cNvPr>
          <p:cNvCxnSpPr>
            <a:cxnSpLocks/>
          </p:cNvCxnSpPr>
          <p:nvPr/>
        </p:nvCxnSpPr>
        <p:spPr>
          <a:xfrm>
            <a:off x="405353" y="2337847"/>
            <a:ext cx="2630078" cy="659877"/>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4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17609" y="381000"/>
            <a:ext cx="916160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latin typeface="Arial" charset="0"/>
              </a:rPr>
              <a:t>MCTs Become Unit METs</a:t>
            </a:r>
          </a:p>
        </p:txBody>
      </p:sp>
      <p:sp>
        <p:nvSpPr>
          <p:cNvPr id="46084" name="Rectangle 3"/>
          <p:cNvSpPr>
            <a:spLocks noChangeArrowheads="1"/>
          </p:cNvSpPr>
          <p:nvPr/>
        </p:nvSpPr>
        <p:spPr bwMode="auto">
          <a:xfrm>
            <a:off x="6240981" y="4591529"/>
            <a:ext cx="2670283" cy="1291715"/>
          </a:xfrm>
          <a:prstGeom prst="rect">
            <a:avLst/>
          </a:prstGeom>
          <a:solidFill>
            <a:schemeClr val="accent3">
              <a:lumMod val="60000"/>
              <a:lumOff val="40000"/>
              <a:alpha val="80000"/>
            </a:schemeClr>
          </a:solidFill>
          <a:ln w="25400" algn="ctr">
            <a:solidFill>
              <a:schemeClr val="tx1"/>
            </a:solidFill>
            <a:round/>
            <a:headEnd/>
            <a:tailEnd/>
          </a:ln>
        </p:spPr>
        <p:txBody>
          <a:bodyPr wrap="none" lIns="45717" tIns="45717" rIns="91433" bIns="45717"/>
          <a:lstStyle/>
          <a:p>
            <a:pPr algn="ctr">
              <a:tabLst>
                <a:tab pos="1600200" algn="l"/>
                <a:tab pos="3543300" algn="l"/>
              </a:tabLst>
            </a:pPr>
            <a:r>
              <a:rPr lang="en-US" sz="1600" b="1" dirty="0">
                <a:latin typeface="Arial" charset="0"/>
              </a:rPr>
              <a:t>Unit METL</a:t>
            </a:r>
          </a:p>
        </p:txBody>
      </p:sp>
      <p:sp>
        <p:nvSpPr>
          <p:cNvPr id="46085" name="Oval 13"/>
          <p:cNvSpPr>
            <a:spLocks noChangeArrowheads="1"/>
          </p:cNvSpPr>
          <p:nvPr/>
        </p:nvSpPr>
        <p:spPr bwMode="auto">
          <a:xfrm>
            <a:off x="6318530" y="4796436"/>
            <a:ext cx="809625" cy="462034"/>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Core Mission</a:t>
            </a:r>
          </a:p>
        </p:txBody>
      </p:sp>
      <p:sp>
        <p:nvSpPr>
          <p:cNvPr id="46091" name="Rectangle 10"/>
          <p:cNvSpPr>
            <a:spLocks noChangeArrowheads="1"/>
          </p:cNvSpPr>
          <p:nvPr/>
        </p:nvSpPr>
        <p:spPr bwMode="auto">
          <a:xfrm>
            <a:off x="6705742" y="6234727"/>
            <a:ext cx="1804987" cy="409574"/>
          </a:xfrm>
          <a:prstGeom prst="rect">
            <a:avLst/>
          </a:prstGeom>
          <a:solidFill>
            <a:srgbClr val="9966FF">
              <a:alpha val="85882"/>
            </a:srgbClr>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600" b="1" dirty="0">
                <a:latin typeface="Arial" charset="0"/>
              </a:rPr>
              <a:t>DRRS</a:t>
            </a:r>
          </a:p>
        </p:txBody>
      </p:sp>
      <p:sp>
        <p:nvSpPr>
          <p:cNvPr id="46092" name="Oval 13"/>
          <p:cNvSpPr>
            <a:spLocks noChangeArrowheads="1"/>
          </p:cNvSpPr>
          <p:nvPr/>
        </p:nvSpPr>
        <p:spPr bwMode="auto">
          <a:xfrm>
            <a:off x="7916306" y="4796436"/>
            <a:ext cx="998799" cy="469616"/>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Assigned Mission</a:t>
            </a:r>
          </a:p>
        </p:txBody>
      </p:sp>
      <p:grpSp>
        <p:nvGrpSpPr>
          <p:cNvPr id="46096" name="Group 15"/>
          <p:cNvGrpSpPr>
            <a:grpSpLocks/>
          </p:cNvGrpSpPr>
          <p:nvPr/>
        </p:nvGrpSpPr>
        <p:grpSpPr bwMode="auto">
          <a:xfrm>
            <a:off x="6187818" y="2365118"/>
            <a:ext cx="2743200" cy="1741910"/>
            <a:chOff x="6274200" y="3399729"/>
            <a:chExt cx="2743200" cy="1619817"/>
          </a:xfrm>
          <a:solidFill>
            <a:schemeClr val="accent3">
              <a:lumMod val="60000"/>
              <a:lumOff val="40000"/>
            </a:schemeClr>
          </a:solidFill>
        </p:grpSpPr>
        <p:sp>
          <p:nvSpPr>
            <p:cNvPr id="46104" name="Rectangle 16"/>
            <p:cNvSpPr>
              <a:spLocks noChangeArrowheads="1"/>
            </p:cNvSpPr>
            <p:nvPr/>
          </p:nvSpPr>
          <p:spPr bwMode="auto">
            <a:xfrm>
              <a:off x="6274200" y="3399729"/>
              <a:ext cx="2743200" cy="1619817"/>
            </a:xfrm>
            <a:prstGeom prst="rect">
              <a:avLst/>
            </a:prstGeom>
            <a:grpFill/>
            <a:ln w="25400" algn="ctr">
              <a:solidFill>
                <a:schemeClr val="tx1"/>
              </a:solidFill>
              <a:round/>
              <a:headEnd/>
              <a:tailEnd/>
            </a:ln>
          </p:spPr>
          <p:txBody>
            <a:bodyPr wrap="none" lIns="45717" tIns="45717" rIns="91433" bIns="45717" anchor="b"/>
            <a:lstStyle/>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r>
                <a:rPr lang="en-US" sz="1200" b="1" dirty="0">
                  <a:latin typeface="Arial" charset="0"/>
                </a:rPr>
                <a:t>Baseline/Advanced</a:t>
              </a:r>
            </a:p>
            <a:p>
              <a:pPr algn="ctr">
                <a:tabLst>
                  <a:tab pos="1600200" algn="l"/>
                  <a:tab pos="3543300" algn="l"/>
                </a:tabLst>
              </a:pPr>
              <a:r>
                <a:rPr lang="en-US" sz="1200" b="1" dirty="0">
                  <a:latin typeface="Arial" charset="0"/>
                </a:rPr>
                <a:t>Readiness Standards</a:t>
              </a: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p:txBody>
        </p:sp>
        <p:sp>
          <p:nvSpPr>
            <p:cNvPr id="46105" name="Oval 15"/>
            <p:cNvSpPr>
              <a:spLocks noChangeArrowheads="1"/>
            </p:cNvSpPr>
            <p:nvPr/>
          </p:nvSpPr>
          <p:spPr bwMode="auto">
            <a:xfrm>
              <a:off x="6324977" y="3829867"/>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b="1" dirty="0">
                  <a:latin typeface="Arial" charset="0"/>
                </a:rPr>
                <a:t>Personnel</a:t>
              </a:r>
            </a:p>
          </p:txBody>
        </p:sp>
        <p:sp>
          <p:nvSpPr>
            <p:cNvPr id="46106" name="Oval 15"/>
            <p:cNvSpPr>
              <a:spLocks noChangeArrowheads="1"/>
            </p:cNvSpPr>
            <p:nvPr/>
          </p:nvSpPr>
          <p:spPr bwMode="auto">
            <a:xfrm>
              <a:off x="6354761" y="4142578"/>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Equipment</a:t>
              </a:r>
            </a:p>
          </p:txBody>
        </p:sp>
        <p:sp>
          <p:nvSpPr>
            <p:cNvPr id="46107" name="Oval 15"/>
            <p:cNvSpPr>
              <a:spLocks noChangeArrowheads="1"/>
            </p:cNvSpPr>
            <p:nvPr/>
          </p:nvSpPr>
          <p:spPr bwMode="auto">
            <a:xfrm>
              <a:off x="7152680" y="4365452"/>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200" b="1" dirty="0">
                  <a:solidFill>
                    <a:srgbClr val="FF0000"/>
                  </a:solidFill>
                  <a:latin typeface="Arial" charset="0"/>
                </a:rPr>
                <a:t>Outputs</a:t>
              </a:r>
            </a:p>
          </p:txBody>
        </p:sp>
        <p:sp>
          <p:nvSpPr>
            <p:cNvPr id="46108" name="Oval 15"/>
            <p:cNvSpPr>
              <a:spLocks noChangeArrowheads="1"/>
            </p:cNvSpPr>
            <p:nvPr/>
          </p:nvSpPr>
          <p:spPr bwMode="auto">
            <a:xfrm>
              <a:off x="6404912" y="4666499"/>
              <a:ext cx="2590800" cy="339993"/>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Subordinate/Supporting Units</a:t>
              </a:r>
            </a:p>
          </p:txBody>
        </p:sp>
      </p:grpSp>
      <p:sp>
        <p:nvSpPr>
          <p:cNvPr id="33" name="Oval 15"/>
          <p:cNvSpPr>
            <a:spLocks noChangeArrowheads="1"/>
          </p:cNvSpPr>
          <p:nvPr/>
        </p:nvSpPr>
        <p:spPr bwMode="auto">
          <a:xfrm>
            <a:off x="7860648" y="2836293"/>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dirty="0">
                <a:solidFill>
                  <a:schemeClr val="bg1"/>
                </a:solidFill>
                <a:latin typeface="Arial" charset="0"/>
              </a:rPr>
              <a:t> </a:t>
            </a:r>
            <a:r>
              <a:rPr lang="en-US" b="1" dirty="0">
                <a:latin typeface="Arial" charset="0"/>
              </a:rPr>
              <a:t>Training</a:t>
            </a:r>
          </a:p>
        </p:txBody>
      </p:sp>
      <p:sp>
        <p:nvSpPr>
          <p:cNvPr id="34" name="Oval 15"/>
          <p:cNvSpPr>
            <a:spLocks noChangeArrowheads="1"/>
          </p:cNvSpPr>
          <p:nvPr/>
        </p:nvSpPr>
        <p:spPr bwMode="auto">
          <a:xfrm>
            <a:off x="7855041" y="3148336"/>
            <a:ext cx="1066800" cy="322067"/>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Exercises</a:t>
            </a:r>
          </a:p>
        </p:txBody>
      </p:sp>
      <p:sp>
        <p:nvSpPr>
          <p:cNvPr id="94" name="Oval 15"/>
          <p:cNvSpPr>
            <a:spLocks noChangeArrowheads="1"/>
          </p:cNvSpPr>
          <p:nvPr/>
        </p:nvSpPr>
        <p:spPr bwMode="auto">
          <a:xfrm>
            <a:off x="6296954"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65" name="Cross 64"/>
          <p:cNvSpPr/>
          <p:nvPr/>
        </p:nvSpPr>
        <p:spPr>
          <a:xfrm>
            <a:off x="7407286" y="1921409"/>
            <a:ext cx="338537" cy="338309"/>
          </a:xfrm>
          <a:prstGeom prst="plus">
            <a:avLst>
              <a:gd name="adj" fmla="val 3951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qual 66"/>
          <p:cNvSpPr/>
          <p:nvPr/>
        </p:nvSpPr>
        <p:spPr>
          <a:xfrm>
            <a:off x="7390116" y="4135303"/>
            <a:ext cx="372015" cy="457201"/>
          </a:xfrm>
          <a:prstGeom prst="mathEqual">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9" name="Straight Arrow Connector 23"/>
          <p:cNvCxnSpPr>
            <a:cxnSpLocks noChangeShapeType="1"/>
          </p:cNvCxnSpPr>
          <p:nvPr/>
        </p:nvCxnSpPr>
        <p:spPr bwMode="auto">
          <a:xfrm>
            <a:off x="6849817" y="1826647"/>
            <a:ext cx="0" cy="47435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0" name="Straight Arrow Connector 23"/>
          <p:cNvCxnSpPr>
            <a:cxnSpLocks noChangeShapeType="1"/>
          </p:cNvCxnSpPr>
          <p:nvPr/>
        </p:nvCxnSpPr>
        <p:spPr bwMode="auto">
          <a:xfrm>
            <a:off x="8261937" y="1840934"/>
            <a:ext cx="0" cy="46006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5" name="Oval 15"/>
          <p:cNvSpPr>
            <a:spLocks noChangeArrowheads="1"/>
          </p:cNvSpPr>
          <p:nvPr/>
        </p:nvSpPr>
        <p:spPr bwMode="auto">
          <a:xfrm>
            <a:off x="6449063" y="1172286"/>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6" name="Oval 15"/>
          <p:cNvSpPr>
            <a:spLocks noChangeArrowheads="1"/>
          </p:cNvSpPr>
          <p:nvPr/>
        </p:nvSpPr>
        <p:spPr bwMode="auto">
          <a:xfrm>
            <a:off x="6677667" y="140246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7" name="Oval 15"/>
          <p:cNvSpPr>
            <a:spLocks noChangeArrowheads="1"/>
          </p:cNvSpPr>
          <p:nvPr/>
        </p:nvSpPr>
        <p:spPr bwMode="auto">
          <a:xfrm>
            <a:off x="7608236" y="1497222"/>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8" name="Oval 15"/>
          <p:cNvSpPr>
            <a:spLocks noChangeArrowheads="1"/>
          </p:cNvSpPr>
          <p:nvPr/>
        </p:nvSpPr>
        <p:spPr bwMode="auto">
          <a:xfrm>
            <a:off x="8057788" y="1435871"/>
            <a:ext cx="504825" cy="31821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9" name="Oval 15"/>
          <p:cNvSpPr>
            <a:spLocks noChangeArrowheads="1"/>
          </p:cNvSpPr>
          <p:nvPr/>
        </p:nvSpPr>
        <p:spPr bwMode="auto">
          <a:xfrm>
            <a:off x="7129509" y="152190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20" name="Oval 15"/>
          <p:cNvSpPr>
            <a:spLocks noChangeArrowheads="1"/>
          </p:cNvSpPr>
          <p:nvPr/>
        </p:nvSpPr>
        <p:spPr bwMode="auto">
          <a:xfrm>
            <a:off x="8286392" y="1181127"/>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45" name="Rectangle 3"/>
          <p:cNvSpPr txBox="1">
            <a:spLocks noChangeArrowheads="1"/>
          </p:cNvSpPr>
          <p:nvPr/>
        </p:nvSpPr>
        <p:spPr>
          <a:xfrm>
            <a:off x="104424" y="1472946"/>
            <a:ext cx="5952228" cy="50894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Common reference guide used by USMC commanders, mission planners and unit trainers.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latin typeface="Arial" panose="020B0604020202020204" pitchFamily="34" charset="0"/>
                <a:cs typeface="Arial" panose="020B0604020202020204" pitchFamily="34" charset="0"/>
              </a:rPr>
              <a:t>Units derive their “tasks” from </a:t>
            </a: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per requirement to report their capability readiness via the MET-based construct within SECDEF Defense Readiness Reporting System (DRRS). </a:t>
            </a: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“Essential/Critical” MCTs for mission accomplishment become Mission Essential Tasks (METs) that align to the COI’s T&amp;R Manual. </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lvl="0" indent="0" fontAlgn="auto">
              <a:spcAft>
                <a:spcPts val="0"/>
              </a:spcAft>
              <a:buNone/>
              <a:defRPr/>
            </a:pPr>
            <a:r>
              <a:rPr lang="en-US" sz="1200" b="1" i="1" dirty="0">
                <a:latin typeface="Arial" pitchFamily="34" charset="0"/>
                <a:cs typeface="Arial" pitchFamily="34" charset="0"/>
              </a:rPr>
              <a:t>Core</a:t>
            </a:r>
            <a:r>
              <a:rPr lang="en-US" sz="1200" b="1" dirty="0">
                <a:latin typeface="Arial" pitchFamily="34" charset="0"/>
                <a:cs typeface="Arial" pitchFamily="34" charset="0"/>
              </a:rPr>
              <a:t> METs </a:t>
            </a:r>
          </a:p>
          <a:p>
            <a:pPr marL="457200" lvl="1" indent="0" fontAlgn="auto">
              <a:spcAft>
                <a:spcPts val="0"/>
              </a:spcAft>
              <a:buNone/>
              <a:defRPr/>
            </a:pPr>
            <a:r>
              <a:rPr lang="en-US" sz="1200" dirty="0">
                <a:latin typeface="Arial" pitchFamily="34" charset="0"/>
                <a:cs typeface="Arial" pitchFamily="34" charset="0"/>
              </a:rPr>
              <a:t>Critical, discrete, externally-focused activities that enable execution of the organizational mission; tasks for which standing organizations were designed; standardized for each unit type</a:t>
            </a:r>
          </a:p>
          <a:p>
            <a:pPr marL="0" lvl="0" indent="0" fontAlgn="auto">
              <a:spcAft>
                <a:spcPts val="0"/>
              </a:spcAft>
              <a:buNone/>
              <a:defRPr/>
            </a:pPr>
            <a:r>
              <a:rPr lang="en-US" sz="1200" b="1" i="1" dirty="0">
                <a:latin typeface="Arial" pitchFamily="34" charset="0"/>
                <a:cs typeface="Arial" pitchFamily="34" charset="0"/>
              </a:rPr>
              <a:t>Core Plus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Have lower probability of execution; theater specific; </a:t>
            </a:r>
            <a:r>
              <a:rPr lang="en-US" sz="1200" u="sng" dirty="0">
                <a:latin typeface="Arial" pitchFamily="34" charset="0"/>
                <a:cs typeface="Arial" pitchFamily="34" charset="0"/>
              </a:rPr>
              <a:t>NOT</a:t>
            </a:r>
            <a:r>
              <a:rPr lang="en-US" sz="1200" dirty="0">
                <a:latin typeface="Arial" pitchFamily="34" charset="0"/>
                <a:cs typeface="Arial" pitchFamily="34" charset="0"/>
              </a:rPr>
              <a:t> included in unit readiness assessments; Units may elect to include Core Plus tasks in their METLs and associated training plans</a:t>
            </a:r>
          </a:p>
          <a:p>
            <a:pPr marL="0" lvl="0" indent="0" fontAlgn="auto">
              <a:spcAft>
                <a:spcPts val="0"/>
              </a:spcAft>
              <a:buNone/>
              <a:defRPr/>
            </a:pPr>
            <a:r>
              <a:rPr lang="en-US" sz="1200" b="1" i="1" dirty="0">
                <a:latin typeface="Arial" pitchFamily="34" charset="0"/>
                <a:cs typeface="Arial" pitchFamily="34" charset="0"/>
              </a:rPr>
              <a:t>Assigned/OPLAN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Developed and assessed when 25% or more of a unit deploys or prepares to deploy ISO a Named Operation; Based on Core METs, Core Plus METs, Mission templates, and deployment guidance</a:t>
            </a:r>
          </a:p>
          <a:p>
            <a:pPr marL="457200" lvl="1" indent="0" fontAlgn="auto">
              <a:spcAft>
                <a:spcPts val="0"/>
              </a:spcAft>
              <a:buNone/>
              <a:defRPr/>
            </a:pPr>
            <a:endParaRPr lang="en-US" sz="1200" dirty="0">
              <a:latin typeface="Arial" pitchFamily="34" charset="0"/>
              <a:cs typeface="Arial" pitchFamily="34" charset="0"/>
            </a:endParaRPr>
          </a:p>
          <a:p>
            <a:pPr marL="0" indent="0" algn="just" fontAlgn="auto">
              <a:spcBef>
                <a:spcPts val="0"/>
              </a:spcBef>
              <a:spcAft>
                <a:spcPts val="0"/>
              </a:spcAft>
              <a:buNone/>
            </a:pPr>
            <a:r>
              <a:rPr lang="en-US" sz="1200" b="1" dirty="0">
                <a:latin typeface="Arial" panose="020B0604020202020204" pitchFamily="34" charset="0"/>
                <a:cs typeface="Arial" panose="020B0604020202020204" pitchFamily="34" charset="0"/>
              </a:rPr>
              <a:t>Standards: Baseline/Advanced Capability Statements, Personnel, Equipment,  Training/E-coded Events/Exercises, Outputs.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1B1832F1-4AD6-9D82-ECE5-E16AED805362}"/>
              </a:ext>
            </a:extLst>
          </p:cNvPr>
          <p:cNvSpPr>
            <a:spLocks noGrp="1"/>
          </p:cNvSpPr>
          <p:nvPr>
            <p:ph type="ftr" sz="quarter" idx="11"/>
          </p:nvPr>
        </p:nvSpPr>
        <p:spPr>
          <a:xfrm>
            <a:off x="-17609" y="6379851"/>
            <a:ext cx="2547138" cy="365125"/>
          </a:xfrm>
        </p:spPr>
        <p:txBody>
          <a:bodyPr/>
          <a:lstStyle/>
          <a:p>
            <a:r>
              <a:rPr lang="en-US">
                <a:solidFill>
                  <a:schemeClr val="tx1"/>
                </a:solidFill>
              </a:rPr>
              <a:t>MAR 2026-CUI</a:t>
            </a:r>
            <a:endParaRPr lang="en-US" dirty="0">
              <a:solidFill>
                <a:schemeClr val="tx1"/>
              </a:solidFill>
            </a:endParaRPr>
          </a:p>
        </p:txBody>
      </p:sp>
      <p:sp>
        <p:nvSpPr>
          <p:cNvPr id="12" name="Oval 15">
            <a:extLst>
              <a:ext uri="{FF2B5EF4-FFF2-40B4-BE49-F238E27FC236}">
                <a16:creationId xmlns:a16="http://schemas.microsoft.com/office/drawing/2014/main" id="{760CD524-CEF2-62B7-EF58-AEEC1D9D21B2}"/>
              </a:ext>
            </a:extLst>
          </p:cNvPr>
          <p:cNvSpPr>
            <a:spLocks noChangeArrowheads="1"/>
          </p:cNvSpPr>
          <p:nvPr/>
        </p:nvSpPr>
        <p:spPr bwMode="auto">
          <a:xfrm>
            <a:off x="6590544" y="5491618"/>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3" name="Oval 15">
            <a:extLst>
              <a:ext uri="{FF2B5EF4-FFF2-40B4-BE49-F238E27FC236}">
                <a16:creationId xmlns:a16="http://schemas.microsoft.com/office/drawing/2014/main" id="{3DBA1930-1D6D-5B17-D98C-8ED4FB59C249}"/>
              </a:ext>
            </a:extLst>
          </p:cNvPr>
          <p:cNvSpPr>
            <a:spLocks noChangeArrowheads="1"/>
          </p:cNvSpPr>
          <p:nvPr/>
        </p:nvSpPr>
        <p:spPr bwMode="auto">
          <a:xfrm>
            <a:off x="7036084"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4" name="Oval 15">
            <a:extLst>
              <a:ext uri="{FF2B5EF4-FFF2-40B4-BE49-F238E27FC236}">
                <a16:creationId xmlns:a16="http://schemas.microsoft.com/office/drawing/2014/main" id="{BF40B520-DF56-185F-35BD-F576972B6017}"/>
              </a:ext>
            </a:extLst>
          </p:cNvPr>
          <p:cNvSpPr>
            <a:spLocks noChangeArrowheads="1"/>
          </p:cNvSpPr>
          <p:nvPr/>
        </p:nvSpPr>
        <p:spPr bwMode="auto">
          <a:xfrm>
            <a:off x="7493410"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5" name="Oval 15">
            <a:extLst>
              <a:ext uri="{FF2B5EF4-FFF2-40B4-BE49-F238E27FC236}">
                <a16:creationId xmlns:a16="http://schemas.microsoft.com/office/drawing/2014/main" id="{6AB8D23D-4F24-C266-B9C1-2F969B9FB2A0}"/>
              </a:ext>
            </a:extLst>
          </p:cNvPr>
          <p:cNvSpPr>
            <a:spLocks noChangeArrowheads="1"/>
          </p:cNvSpPr>
          <p:nvPr/>
        </p:nvSpPr>
        <p:spPr bwMode="auto">
          <a:xfrm>
            <a:off x="7949924" y="5491853"/>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6" name="Oval 15">
            <a:extLst>
              <a:ext uri="{FF2B5EF4-FFF2-40B4-BE49-F238E27FC236}">
                <a16:creationId xmlns:a16="http://schemas.microsoft.com/office/drawing/2014/main" id="{8E6CC9DB-EEBD-CB67-477B-1FF50518D76B}"/>
              </a:ext>
            </a:extLst>
          </p:cNvPr>
          <p:cNvSpPr>
            <a:spLocks noChangeArrowheads="1"/>
          </p:cNvSpPr>
          <p:nvPr/>
        </p:nvSpPr>
        <p:spPr bwMode="auto">
          <a:xfrm>
            <a:off x="8332727"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cxnSp>
        <p:nvCxnSpPr>
          <p:cNvPr id="17" name="Straight Arrow Connector 23">
            <a:extLst>
              <a:ext uri="{FF2B5EF4-FFF2-40B4-BE49-F238E27FC236}">
                <a16:creationId xmlns:a16="http://schemas.microsoft.com/office/drawing/2014/main" id="{7A96F077-AF56-F7DA-785C-60E2468D695F}"/>
              </a:ext>
            </a:extLst>
          </p:cNvPr>
          <p:cNvCxnSpPr>
            <a:cxnSpLocks noChangeShapeType="1"/>
          </p:cNvCxnSpPr>
          <p:nvPr/>
        </p:nvCxnSpPr>
        <p:spPr bwMode="auto">
          <a:xfrm>
            <a:off x="6849936" y="4199993"/>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23">
            <a:extLst>
              <a:ext uri="{FF2B5EF4-FFF2-40B4-BE49-F238E27FC236}">
                <a16:creationId xmlns:a16="http://schemas.microsoft.com/office/drawing/2014/main" id="{215DF10D-9FAD-44E7-94CA-730AD825C699}"/>
              </a:ext>
            </a:extLst>
          </p:cNvPr>
          <p:cNvCxnSpPr>
            <a:cxnSpLocks noChangeShapeType="1"/>
          </p:cNvCxnSpPr>
          <p:nvPr/>
        </p:nvCxnSpPr>
        <p:spPr bwMode="auto">
          <a:xfrm>
            <a:off x="8255974" y="4216249"/>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3">
            <a:extLst>
              <a:ext uri="{FF2B5EF4-FFF2-40B4-BE49-F238E27FC236}">
                <a16:creationId xmlns:a16="http://schemas.microsoft.com/office/drawing/2014/main" id="{FB1B1246-A7C0-6346-3F8C-524B0E557656}"/>
              </a:ext>
            </a:extLst>
          </p:cNvPr>
          <p:cNvCxnSpPr>
            <a:cxnSpLocks noChangeShapeType="1"/>
          </p:cNvCxnSpPr>
          <p:nvPr/>
        </p:nvCxnSpPr>
        <p:spPr bwMode="auto">
          <a:xfrm>
            <a:off x="7305395"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79A1B013-E591-4542-AB3F-59250AA6F599}"/>
              </a:ext>
            </a:extLst>
          </p:cNvPr>
          <p:cNvCxnSpPr>
            <a:cxnSpLocks noChangeShapeType="1"/>
          </p:cNvCxnSpPr>
          <p:nvPr/>
        </p:nvCxnSpPr>
        <p:spPr bwMode="auto">
          <a:xfrm>
            <a:off x="7762131"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Oval 15">
            <a:extLst>
              <a:ext uri="{FF2B5EF4-FFF2-40B4-BE49-F238E27FC236}">
                <a16:creationId xmlns:a16="http://schemas.microsoft.com/office/drawing/2014/main" id="{67545EB4-8C22-20D5-2F3C-002663E14615}"/>
              </a:ext>
            </a:extLst>
          </p:cNvPr>
          <p:cNvSpPr>
            <a:spLocks noChangeArrowheads="1"/>
          </p:cNvSpPr>
          <p:nvPr/>
        </p:nvSpPr>
        <p:spPr bwMode="auto">
          <a:xfrm>
            <a:off x="7033853" y="5165881"/>
            <a:ext cx="1066800" cy="327774"/>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Mission Statement</a:t>
            </a:r>
          </a:p>
        </p:txBody>
      </p:sp>
      <p:sp>
        <p:nvSpPr>
          <p:cNvPr id="4" name="Slide Number Placeholder 3">
            <a:extLst>
              <a:ext uri="{FF2B5EF4-FFF2-40B4-BE49-F238E27FC236}">
                <a16:creationId xmlns:a16="http://schemas.microsoft.com/office/drawing/2014/main" id="{5212BBE0-48C0-8C1C-E374-C8A79612A6A2}"/>
              </a:ext>
            </a:extLst>
          </p:cNvPr>
          <p:cNvSpPr>
            <a:spLocks noGrp="1"/>
          </p:cNvSpPr>
          <p:nvPr>
            <p:ph type="sldNum" sz="quarter" idx="12"/>
          </p:nvPr>
        </p:nvSpPr>
        <p:spPr>
          <a:xfrm>
            <a:off x="7131779" y="6439514"/>
            <a:ext cx="1732912" cy="365125"/>
          </a:xfrm>
        </p:spPr>
        <p:txBody>
          <a:bodyPr/>
          <a:lstStyle/>
          <a:p>
            <a:fld id="{57D7F152-42F7-4C0B-ACE2-8696607C202E}"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42052666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8D1CCFF758B147A79D432BB2FA5D83" ma:contentTypeVersion="11" ma:contentTypeDescription="Create a new document." ma:contentTypeScope="" ma:versionID="cd61c715fcea1e159b7af0966ce8d653">
  <xsd:schema xmlns:xsd="http://www.w3.org/2001/XMLSchema" xmlns:xs="http://www.w3.org/2001/XMLSchema" xmlns:p="http://schemas.microsoft.com/office/2006/metadata/properties" xmlns:ns3="5e86b0bb-e6e8-4231-b64f-60962182aa0d" xmlns:ns4="30af3a98-27c3-4d72-b85f-554f8aa5ebce" targetNamespace="http://schemas.microsoft.com/office/2006/metadata/properties" ma:root="true" ma:fieldsID="d3e721e65d2add591621664540425dd7" ns3:_="" ns4:_="">
    <xsd:import namespace="5e86b0bb-e6e8-4231-b64f-60962182aa0d"/>
    <xsd:import namespace="30af3a98-27c3-4d72-b85f-554f8aa5eb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6b0bb-e6e8-4231-b64f-60962182a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af3a98-27c3-4d72-b85f-554f8aa5eb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F4F89B-EFB9-4C35-8815-91EA8AB6D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6b0bb-e6e8-4231-b64f-60962182aa0d"/>
    <ds:schemaRef ds:uri="30af3a98-27c3-4d72-b85f-554f8aa5e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CA695-5640-4421-8CB7-AA0BD47ACD5F}">
  <ds:schemaRefs>
    <ds:schemaRef ds:uri="5e86b0bb-e6e8-4231-b64f-60962182aa0d"/>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0af3a98-27c3-4d72-b85f-554f8aa5ebce"/>
    <ds:schemaRef ds:uri="http://schemas.microsoft.com/office/2006/metadata/properties"/>
  </ds:schemaRefs>
</ds:datastoreItem>
</file>

<file path=customXml/itemProps3.xml><?xml version="1.0" encoding="utf-8"?>
<ds:datastoreItem xmlns:ds="http://schemas.openxmlformats.org/officeDocument/2006/customXml" ds:itemID="{D4AA00ED-959D-4E3F-AEA7-23BCE36B9AC8}">
  <ds:schemaRefs>
    <ds:schemaRef ds:uri="http://schemas.microsoft.com/sharepoint/v3/contenttype/forms"/>
  </ds:schemaRefs>
</ds:datastoreItem>
</file>

<file path=docMetadata/LabelInfo.xml><?xml version="1.0" encoding="utf-8"?>
<clbl:labelList xmlns:clbl="http://schemas.microsoft.com/office/2020/mipLabelMetadata">
  <clbl:label id="{89f80511-b267-4892-be9d-6cc8d3fffe7e}" enabled="1" method="Standard" siteId="{f4c44cda-18c6-46b0-80f2-e290072444fd}" removed="0"/>
</clbl:labelList>
</file>

<file path=docProps/app.xml><?xml version="1.0" encoding="utf-8"?>
<Properties xmlns="http://schemas.openxmlformats.org/officeDocument/2006/extended-properties" xmlns:vt="http://schemas.openxmlformats.org/officeDocument/2006/docPropsVTypes">
  <Template/>
  <TotalTime>31291</TotalTime>
  <Words>10052</Words>
  <Application>Microsoft Office PowerPoint</Application>
  <PresentationFormat>On-screen Show (4:3)</PresentationFormat>
  <Paragraphs>1384</Paragraphs>
  <Slides>45</Slides>
  <Notes>22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8" baseType="lpstr">
      <vt:lpstr>MS PGothic</vt:lpstr>
      <vt:lpstr>Arial</vt:lpstr>
      <vt:lpstr>Arial Narrow</vt:lpstr>
      <vt:lpstr>Calibri</vt:lpstr>
      <vt:lpstr>Courier New</vt:lpstr>
      <vt:lpstr>Open Sans</vt:lpstr>
      <vt:lpstr>Symbol</vt:lpstr>
      <vt:lpstr>Times New Roman</vt:lpstr>
      <vt:lpstr>Wingdings</vt:lpstr>
      <vt:lpstr>Wingdings 2</vt:lpstr>
      <vt:lpstr>Office Theme</vt:lpstr>
      <vt:lpstr>2_Office Theme</vt:lpstr>
      <vt:lpstr>Chart</vt:lpstr>
      <vt:lpstr>PowerPoint Presentation</vt:lpstr>
      <vt:lpstr>PowerPoint Presentation</vt:lpstr>
      <vt:lpstr>PowerPoint Presentation</vt:lpstr>
      <vt:lpstr>MCT / MET / METL Integrated Life Cycle </vt:lpstr>
      <vt:lpstr>MCTs/METs/METLs, Capability Development Processes and PPBE**</vt:lpstr>
      <vt:lpstr>MCT / MET Alignments/Linkages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CD&amp;I TFSD Branch Heads</vt:lpstr>
      <vt:lpstr>PowerPoint Presentation</vt:lpstr>
      <vt:lpstr>  NEW or Revised MCT Recommendations        </vt:lpstr>
      <vt:lpstr>MET/METL/Training Review Objective  and Products Development</vt:lpstr>
      <vt:lpstr>MET Standards</vt:lpstr>
      <vt:lpstr>PowerPoint Presentation</vt:lpstr>
      <vt:lpstr>PowerPoint Presentation</vt:lpstr>
      <vt:lpstr>PowerPoint Presentation</vt:lpstr>
      <vt:lpstr>PowerPoint Presentation</vt:lpstr>
      <vt:lpstr>PowerPoint Presentation</vt:lpstr>
      <vt:lpstr>PowerPoint Presentation</vt:lpstr>
      <vt:lpstr>Capability Crosswalk Top-Down / Bottom-Up and Required CBRN Training Intervals</vt:lpstr>
      <vt:lpstr>Community Observations/Recommendations EXAMPLE:  INTEL BN Recommendations</vt:lpstr>
      <vt:lpstr>PowerPoint Presentation</vt:lpstr>
      <vt:lpstr>PowerPoint Presentation</vt:lpstr>
      <vt:lpstr>MET/METL and Training Review Deliverables &amp; POA&amp;M</vt:lpstr>
      <vt:lpstr>PowerPoint Presentation</vt:lpstr>
      <vt:lpstr>DC PP&amp;O’s  Institutional Readiness  Working Group (IRWG)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OpsDiv EFDC</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CDandI MCTL Website Brief</dc:title>
  <dc:creator>Villalva MV</dc:creator>
  <cp:lastModifiedBy>Goldman CIV Maryroi F</cp:lastModifiedBy>
  <cp:revision>1787</cp:revision>
  <cp:lastPrinted>2024-01-02T15:07:23Z</cp:lastPrinted>
  <dcterms:created xsi:type="dcterms:W3CDTF">2000-11-01T20:40:02Z</dcterms:created>
  <dcterms:modified xsi:type="dcterms:W3CDTF">2026-03-05T17:32:56Z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0x010100CA8D1CCFF758B147A79D432BB2FA5D83</vt:lpwstr>
  </property>
  <property fmtid="{D5CDD505-2E9C-101B-9397-08002B2CF9AE}" pid="3" name="_dlc_DocIdItemGuid">
    <vt:lpwstr>4f277ad7-d162-47de-a0ff-fcb6c4ed0cd3</vt:lpwstr>
  </property>
  <property fmtid="{D5CDD505-2E9C-101B-9397-08002B2CF9AE}" pid="4" name="ClassificationContentMarkingFooterLocations">
    <vt:lpwstr>Office Theme:8\2_Office Theme:8</vt:lpwstr>
  </property>
  <property fmtid="{D5CDD505-2E9C-101B-9397-08002B2CF9AE}" pid="5" name="ClassificationContentMarkingFooterText">
    <vt:lpwstr>DISTRIBUTION: DoD COMMUNITY ONLY</vt:lpwstr>
  </property>
</Properties>
</file>